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84" r:id="rId5"/>
    <p:sldId id="287" r:id="rId6"/>
    <p:sldId id="285" r:id="rId7"/>
    <p:sldId id="286" r:id="rId8"/>
    <p:sldId id="288" r:id="rId9"/>
    <p:sldId id="273" r:id="rId10"/>
    <p:sldId id="292" r:id="rId11"/>
    <p:sldId id="296" r:id="rId12"/>
    <p:sldId id="297" r:id="rId13"/>
    <p:sldId id="293" r:id="rId14"/>
    <p:sldId id="299" r:id="rId15"/>
    <p:sldId id="300" r:id="rId16"/>
    <p:sldId id="301" r:id="rId17"/>
    <p:sldId id="294" r:id="rId18"/>
    <p:sldId id="302" r:id="rId19"/>
    <p:sldId id="295" r:id="rId20"/>
    <p:sldId id="303" r:id="rId21"/>
    <p:sldId id="271" r:id="rId22"/>
    <p:sldId id="289" r:id="rId23"/>
    <p:sldId id="275" r:id="rId24"/>
    <p:sldId id="281" r:id="rId25"/>
    <p:sldId id="304" r:id="rId26"/>
  </p:sldIdLst>
  <p:sldSz cx="12192000" cy="6858000"/>
  <p:notesSz cx="6858000" cy="9144000"/>
  <p:embeddedFontLst>
    <p:embeddedFont>
      <p:font typeface="Calibri" pitchFamily="34" charset="0"/>
      <p:regular r:id="rId28"/>
      <p:bold r:id="rId29"/>
      <p:italic r:id="rId30"/>
      <p:boldItalic r:id="rId31"/>
    </p:embeddedFont>
    <p:embeddedFont>
      <p:font typeface="Comfortaa Medium" charset="0"/>
      <p:regular r:id="rId32"/>
      <p:bold r:id="rId33"/>
    </p:embeddedFont>
    <p:embeddedFont>
      <p:font typeface="Oswald" charset="0"/>
      <p:regular r:id="rId34"/>
      <p:bold r:id="rId35"/>
    </p:embeddedFont>
    <p:embeddedFont>
      <p:font typeface="Arial Black" pitchFamily="34" charset="0"/>
      <p:bold r:id="rId36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4" autoAdjust="0"/>
    <p:restoredTop sz="93857" autoAdjust="0"/>
  </p:normalViewPr>
  <p:slideViewPr>
    <p:cSldViewPr snapToGrid="0">
      <p:cViewPr varScale="1">
        <p:scale>
          <a:sx n="72" d="100"/>
          <a:sy n="72" d="100"/>
        </p:scale>
        <p:origin x="-84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Google Shape;3;n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/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</p:sp>
      <p:sp>
        <p:nvSpPr>
          <p:cNvPr id="10243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Google Shape;42;p1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2290" name="Google Shape;4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Google Shape;219;p18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38914" name="Google Shape;22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Google Shape;219;p18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40962" name="Google Shape;22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Google Shape;219;p18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43010" name="Google Shape;22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Google Shape;219;p18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47106" name="Google Shape;22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Google Shape;219;p18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49154" name="Google Shape;22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Google Shape;219;p18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51202" name="Google Shape;22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Google Shape;219;p18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53250" name="Google Shape;22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Google Shape;219;p18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55298" name="Google Shape;22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Google Shape;219;p18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57346" name="Google Shape;22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Google Shape;219;p18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59394" name="Google Shape;22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Google Shape;50;p2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4338" name="Google Shape;5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Google Shape;219;p18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61442" name="Google Shape;22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Google Shape;199;p16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63490" name="Google Shape;20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Google Shape;199;p16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65538" name="Google Shape;20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Google Shape;252;p2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67586" name="Google Shape;25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Google Shape;360;g2910b16d2f9_1_3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75778" name="Google Shape;361;g2910b16d2f9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Google Shape;360;g2910b16d2f9_1_3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77826" name="Google Shape;361;g2910b16d2f9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Google Shape;59;p3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6386" name="Google Shape;6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Google Shape;219;p18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24578" name="Google Shape;22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Google Shape;219;p18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26626" name="Google Shape;22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Google Shape;219;p18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28674" name="Google Shape;22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Google Shape;219;p18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30722" name="Google Shape;22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Google Shape;94;p6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34818" name="Google Shape;9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Google Shape;219;p18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36866" name="Google Shape;22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7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7"/>
          <p:cNvSpPr txBox="1">
            <a:spLocks noGrp="1"/>
          </p:cNvSpPr>
          <p:nvPr>
            <p:ph type="body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1pPr>
            <a:lvl2pPr marL="914400" lvl="1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2pPr>
            <a:lvl3pPr marL="1371600" lvl="2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3pPr>
            <a:lvl4pPr marL="1828800" lvl="3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4pPr>
            <a:lvl5pPr marL="2286000" lvl="4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" name="Google Shape;8;p26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E2BEC-1349-49EA-9FDF-B0D4A24011D1}" type="slidenum">
              <a:rPr lang="ru-RU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8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" name="Google Shape;8;p26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7580C-885C-4AE9-A0BA-C419EB6C0CC4}" type="slidenum">
              <a:rPr lang="ru-RU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>
  <p:cSld name="Два объекта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" name="Google Shape;8;p26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39DDC-FCD1-4372-B50F-477E0B65C4D0}" type="slidenum">
              <a:rPr lang="ru-RU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>
  <p:cSld name="Сравнение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0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0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0"/>
          <p:cNvSpPr txBox="1">
            <a:spLocks noGrp="1"/>
          </p:cNvSpPr>
          <p:nvPr>
            <p:ph type="body" idx="2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" name="Google Shape;8;p26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827EE-5605-4E11-AC98-1CD240E37ED7}" type="slidenum">
              <a:rPr lang="ru-RU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" name="Google Shape;8;p26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FA040-36A7-4775-AD55-2BFC3F1FC679}" type="slidenum">
              <a:rPr lang="ru-RU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>
  <p:cSld name="Пустой слайд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;p26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2636D-3C43-47BE-9CD0-1DB6CBC0612B}" type="slidenum">
              <a:rPr lang="ru-RU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>
  <p:cSld name="Объект с подписью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3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3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1pPr>
            <a:lvl2pPr marL="914400" lvl="1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2pPr>
            <a:lvl3pPr marL="1371600" lvl="2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3pPr>
            <a:lvl4pPr marL="1828800" lvl="3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4pPr>
            <a:lvl5pPr marL="2286000" lvl="4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33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" name="Google Shape;8;p26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0D977-D442-474F-BF61-E6C2A4B486BA}" type="slidenum">
              <a:rPr lang="ru-RU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>
  <p:cSld name="Рисунок с подписью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4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4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9" name="Google Shape;39;p34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" name="Google Shape;8;p26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8C2C4-E955-4F38-BC7D-8C909EEDDEA9}" type="slidenum">
              <a:rPr lang="ru-RU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26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00" tIns="45700" rIns="45700" bIns="457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>
              <a:sym typeface="Arial" charset="0"/>
            </a:endParaRPr>
          </a:p>
        </p:txBody>
      </p:sp>
      <p:sp>
        <p:nvSpPr>
          <p:cNvPr id="1027" name="Google Shape;7;p26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00" tIns="45700" rIns="45700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>
              <a:sym typeface="Arial" charset="0"/>
            </a:endParaRPr>
          </a:p>
        </p:txBody>
      </p:sp>
      <p:sp>
        <p:nvSpPr>
          <p:cNvPr id="1028" name="Google Shape;8;p26"/>
          <p:cNvSpPr txBox="1">
            <a:spLocks noGrp="1"/>
          </p:cNvSpPr>
          <p:nvPr>
            <p:ph type="sldNum" idx="12"/>
          </p:nvPr>
        </p:nvSpPr>
        <p:spPr bwMode="auto">
          <a:xfrm>
            <a:off x="11095038" y="6310313"/>
            <a:ext cx="258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00" tIns="45700" rIns="45700" bIns="45700" numCol="1" anchor="ctr" anchorCtr="0" compatLnSpc="1">
            <a:prstTxWarp prst="textNoShape">
              <a:avLst/>
            </a:prstTxWarp>
            <a:spAutoFit/>
          </a:bodyPr>
          <a:lstStyle>
            <a:lvl1pPr algn="r">
              <a:buClr>
                <a:srgbClr val="888888"/>
              </a:buClr>
              <a:buSzPts val="1200"/>
              <a:buFont typeface="Calibri" pitchFamily="34" charset="0"/>
              <a:buNone/>
              <a:defRPr sz="1200">
                <a:solidFill>
                  <a:srgbClr val="888888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fld id="{6B53AA4B-2B6A-4196-A154-33748BA93B00}" type="slidenum">
              <a:rPr lang="ru-RU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  <p:sldLayoutId id="2147483655" r:id="rId2"/>
    <p:sldLayoutId id="2147483654" r:id="rId3"/>
    <p:sldLayoutId id="2147483653" r:id="rId4"/>
    <p:sldLayoutId id="2147483652" r:id="rId5"/>
    <p:sldLayoutId id="2147483651" r:id="rId6"/>
    <p:sldLayoutId id="2147483650" r:id="rId7"/>
    <p:sldLayoutId id="214748364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buChar char="•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buChar char="–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buChar char="•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buChar char="–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buChar char="»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canva.com/design/DAFxOpm2_x8/nzgTSBPb7dsn7-5usTsh6g/edit" TargetMode="External"/><Relationship Id="rId11" Type="http://schemas.openxmlformats.org/officeDocument/2006/relationships/image" Target="../media/image21.png"/><Relationship Id="rId5" Type="http://schemas.openxmlformats.org/officeDocument/2006/relationships/hyperlink" Target="https://uk.padlet.com/romaniukolya17/padlet-aegid1cq2hbxipaf" TargetMode="External"/><Relationship Id="rId10" Type="http://schemas.openxmlformats.org/officeDocument/2006/relationships/image" Target="../media/image20.jpeg"/><Relationship Id="rId4" Type="http://schemas.openxmlformats.org/officeDocument/2006/relationships/image" Target="../media/image7.png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eli5.gg/" TargetMode="External"/><Relationship Id="rId13" Type="http://schemas.openxmlformats.org/officeDocument/2006/relationships/hyperlink" Target="https://www.eslkidsgames.com/esl-story-dice-online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s://app.questionwell.org/" TargetMode="External"/><Relationship Id="rId12" Type="http://schemas.openxmlformats.org/officeDocument/2006/relationships/hyperlink" Target="https://deepai.org/" TargetMode="External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storyjumper.com/" TargetMode="External"/><Relationship Id="rId11" Type="http://schemas.openxmlformats.org/officeDocument/2006/relationships/hyperlink" Target="https://naurok.com.ua/chat/index" TargetMode="External"/><Relationship Id="rId5" Type="http://schemas.openxmlformats.org/officeDocument/2006/relationships/hyperlink" Target="https://storybird.ai/" TargetMode="External"/><Relationship Id="rId15" Type="http://schemas.openxmlformats.org/officeDocument/2006/relationships/image" Target="../media/image23.png"/><Relationship Id="rId10" Type="http://schemas.openxmlformats.org/officeDocument/2006/relationships/hyperlink" Target="https://drive.google.com/drive/folders/1oQv4r9GEGCL1k2xZo_w_wqlUnPWU7Vdz" TargetMode="External"/><Relationship Id="rId4" Type="http://schemas.openxmlformats.org/officeDocument/2006/relationships/image" Target="../media/image7.png"/><Relationship Id="rId9" Type="http://schemas.openxmlformats.org/officeDocument/2006/relationships/hyperlink" Target="https://elpom.com.ua/" TargetMode="External"/><Relationship Id="rId1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2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Google Shape;45;p1" descr="Group 737.pn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8225" y="396875"/>
            <a:ext cx="10115550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Google Shape;46;p1"/>
          <p:cNvSpPr txBox="1">
            <a:spLocks noChangeArrowheads="1"/>
          </p:cNvSpPr>
          <p:nvPr/>
        </p:nvSpPr>
        <p:spPr bwMode="auto">
          <a:xfrm>
            <a:off x="1038225" y="2314575"/>
            <a:ext cx="634206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115000"/>
              </a:lnSpc>
              <a:buClr>
                <a:srgbClr val="FFFFFF"/>
              </a:buClr>
              <a:buSzPts val="3900"/>
              <a:buFont typeface="Arial" charset="0"/>
              <a:buNone/>
            </a:pPr>
            <a:r>
              <a:rPr lang="ru-RU" sz="3900" b="1">
                <a:solidFill>
                  <a:srgbClr val="FFFFFF"/>
                </a:solidFill>
              </a:rPr>
              <a:t>НАЗДОЖЕНЕМО:</a:t>
            </a:r>
            <a:br>
              <a:rPr lang="ru-RU" sz="3900" b="1">
                <a:solidFill>
                  <a:srgbClr val="FFFFFF"/>
                </a:solidFill>
              </a:rPr>
            </a:br>
            <a:r>
              <a:rPr lang="ru-RU" sz="3900">
                <a:solidFill>
                  <a:srgbClr val="FFFFFF"/>
                </a:solidFill>
              </a:rPr>
              <a:t>КУРС ПРО ПОДОЛАННЯ ОСВІТНІХ ВТРАТ</a:t>
            </a:r>
            <a:endParaRPr lang="en-US"/>
          </a:p>
        </p:txBody>
      </p:sp>
      <p:sp>
        <p:nvSpPr>
          <p:cNvPr id="11268" name="Google Shape;47;p1"/>
          <p:cNvSpPr txBox="1">
            <a:spLocks noChangeArrowheads="1"/>
          </p:cNvSpPr>
          <p:nvPr/>
        </p:nvSpPr>
        <p:spPr bwMode="auto">
          <a:xfrm>
            <a:off x="1038225" y="5010150"/>
            <a:ext cx="51784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rgbClr val="FFFFFF"/>
              </a:buClr>
              <a:buSzPts val="2200"/>
              <a:buFont typeface="Arial" charset="0"/>
              <a:buNone/>
            </a:pPr>
            <a:r>
              <a:rPr lang="ru-RU" sz="2200" b="1">
                <a:solidFill>
                  <a:srgbClr val="FFFFFF"/>
                </a:solidFill>
              </a:rPr>
              <a:t>Навчальний проєкт для вчителів</a:t>
            </a:r>
            <a:endParaRPr lang="en-US" b="1"/>
          </a:p>
        </p:txBody>
      </p:sp>
      <p:pic>
        <p:nvPicPr>
          <p:cNvPr id="11269" name="Google Shape;48;p1" descr="Image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61138" y="1282700"/>
            <a:ext cx="5340350" cy="516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Google Shape;222;p18"/>
          <p:cNvSpPr>
            <a:spLocks noChangeArrowheads="1"/>
          </p:cNvSpPr>
          <p:nvPr/>
        </p:nvSpPr>
        <p:spPr bwMode="auto">
          <a:xfrm>
            <a:off x="-3387725" y="-1939925"/>
            <a:ext cx="4808538" cy="4808538"/>
          </a:xfrm>
          <a:prstGeom prst="ellipse">
            <a:avLst/>
          </a:prstGeom>
          <a:solidFill>
            <a:srgbClr val="4FAFE3"/>
          </a:solidFill>
          <a:ln w="9525">
            <a:noFill/>
            <a:round/>
            <a:headEnd/>
            <a:tailEnd/>
          </a:ln>
        </p:spPr>
        <p:txBody>
          <a:bodyPr lIns="45700" tIns="45700" rIns="45700" bIns="45700" anchor="ctr"/>
          <a:lstStyle/>
          <a:p>
            <a:pPr>
              <a:buClr>
                <a:srgbClr val="000000"/>
              </a:buClr>
              <a:buSzPts val="1800"/>
              <a:buFont typeface="Calibri" pitchFamily="34" charset="0"/>
              <a:buNone/>
            </a:pPr>
            <a:endParaRPr lang="en-US" sz="18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37890" name="Google Shape;224;p18"/>
          <p:cNvSpPr txBox="1">
            <a:spLocks noChangeArrowheads="1"/>
          </p:cNvSpPr>
          <p:nvPr/>
        </p:nvSpPr>
        <p:spPr bwMode="auto">
          <a:xfrm>
            <a:off x="1420813" y="0"/>
            <a:ext cx="101282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115000"/>
              </a:lnSpc>
              <a:buClr>
                <a:srgbClr val="000000"/>
              </a:buClr>
              <a:buSzPts val="3200"/>
              <a:buFont typeface="Arial" charset="0"/>
              <a:buNone/>
            </a:pPr>
            <a:r>
              <a:rPr lang="ru-RU" sz="4000" b="1" i="1">
                <a:solidFill>
                  <a:schemeClr val="tx1"/>
                </a:solidFill>
              </a:rPr>
              <a:t>Створює письмові висловлювання </a:t>
            </a:r>
            <a:r>
              <a:rPr lang="ru-RU" sz="4000" b="1">
                <a:solidFill>
                  <a:srgbClr val="4FAFE3"/>
                </a:solidFill>
              </a:rPr>
              <a:t/>
            </a:r>
            <a:br>
              <a:rPr lang="ru-RU" sz="4000" b="1">
                <a:solidFill>
                  <a:srgbClr val="4FAFE3"/>
                </a:solidFill>
              </a:rPr>
            </a:br>
            <a:r>
              <a:rPr lang="ru-RU" sz="4000" b="1">
                <a:solidFill>
                  <a:srgbClr val="4FAFE3"/>
                </a:solidFill>
              </a:rPr>
              <a:t>Фронтальна робота</a:t>
            </a:r>
          </a:p>
          <a:p>
            <a:pPr algn="ctr">
              <a:lnSpc>
                <a:spcPct val="115000"/>
              </a:lnSpc>
              <a:buClr>
                <a:srgbClr val="000000"/>
              </a:buClr>
              <a:buSzPts val="3200"/>
              <a:buFont typeface="Arial" charset="0"/>
              <a:buNone/>
            </a:pPr>
            <a:r>
              <a:rPr lang="ru-RU" sz="4000" b="1">
                <a:solidFill>
                  <a:srgbClr val="4FAFE3"/>
                </a:solidFill>
              </a:rPr>
              <a:t>					</a:t>
            </a:r>
            <a:endParaRPr lang="en-US" sz="4000">
              <a:solidFill>
                <a:srgbClr val="4FAFE3"/>
              </a:solidFill>
            </a:endParaRPr>
          </a:p>
        </p:txBody>
      </p:sp>
      <p:pic>
        <p:nvPicPr>
          <p:cNvPr id="37891" name="Google Shape;226;p18" descr="Image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2088" y="-1382713"/>
            <a:ext cx="106362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Google Shape;227;p18"/>
          <p:cNvSpPr>
            <a:spLocks noChangeArrowheads="1"/>
          </p:cNvSpPr>
          <p:nvPr/>
        </p:nvSpPr>
        <p:spPr bwMode="auto">
          <a:xfrm>
            <a:off x="8850313" y="3346450"/>
            <a:ext cx="4808537" cy="4808538"/>
          </a:xfrm>
          <a:prstGeom prst="ellipse">
            <a:avLst/>
          </a:prstGeom>
          <a:solidFill>
            <a:srgbClr val="4FAFE3"/>
          </a:solidFill>
          <a:ln w="9525">
            <a:noFill/>
            <a:round/>
            <a:headEnd/>
            <a:tailEnd/>
          </a:ln>
        </p:spPr>
        <p:txBody>
          <a:bodyPr lIns="45700" tIns="45700" rIns="45700" bIns="45700" anchor="ctr"/>
          <a:lstStyle/>
          <a:p>
            <a:pPr>
              <a:buClr>
                <a:srgbClr val="000000"/>
              </a:buClr>
              <a:buSzPts val="1800"/>
              <a:buFont typeface="Calibri" pitchFamily="34" charset="0"/>
              <a:buNone/>
            </a:pPr>
            <a:endParaRPr lang="en-US" sz="18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37893" name="Google Shape;228;p18"/>
          <p:cNvSpPr>
            <a:spLocks noChangeArrowheads="1"/>
          </p:cNvSpPr>
          <p:nvPr/>
        </p:nvSpPr>
        <p:spPr bwMode="auto">
          <a:xfrm>
            <a:off x="10791825" y="196850"/>
            <a:ext cx="925513" cy="925513"/>
          </a:xfrm>
          <a:prstGeom prst="ellipse">
            <a:avLst/>
          </a:prstGeom>
          <a:solidFill>
            <a:srgbClr val="EEB943"/>
          </a:solidFill>
          <a:ln w="9525">
            <a:noFill/>
            <a:round/>
            <a:headEnd/>
            <a:tailEnd/>
          </a:ln>
        </p:spPr>
        <p:txBody>
          <a:bodyPr lIns="45700" tIns="45700" rIns="45700" bIns="45700" anchor="ctr"/>
          <a:lstStyle/>
          <a:p>
            <a:pPr>
              <a:buClr>
                <a:srgbClr val="000000"/>
              </a:buClr>
              <a:buSzPts val="1800"/>
              <a:buFont typeface="Calibri" pitchFamily="34" charset="0"/>
              <a:buNone/>
            </a:pPr>
            <a:endParaRPr lang="en-US" sz="18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pic>
        <p:nvPicPr>
          <p:cNvPr id="37894" name="Google Shape;233;p18" descr="Image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1763" y="347663"/>
            <a:ext cx="1022350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5" name="Прямоугольник 1"/>
          <p:cNvSpPr>
            <a:spLocks noChangeArrowheads="1"/>
          </p:cNvSpPr>
          <p:nvPr/>
        </p:nvSpPr>
        <p:spPr bwMode="auto">
          <a:xfrm>
            <a:off x="858838" y="1766888"/>
            <a:ext cx="10690225" cy="551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3600" b="1">
                <a:solidFill>
                  <a:srgbClr val="333333"/>
                </a:solidFill>
              </a:rPr>
              <a:t>1. Письмові відповіді на запитання (прості питання репродуктивного характеру, на які дитина відповідає повними реченнями: </a:t>
            </a:r>
            <a:endParaRPr lang="ru-RU" sz="3600" b="1"/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3600"/>
              <a:t/>
            </a:r>
            <a:br>
              <a:rPr lang="ru-RU" sz="3600"/>
            </a:br>
            <a:r>
              <a:rPr lang="ru-RU" sz="3600" b="1" i="1">
                <a:solidFill>
                  <a:srgbClr val="333333"/>
                </a:solidFill>
              </a:rPr>
              <a:t>Приклад. </a:t>
            </a:r>
            <a:r>
              <a:rPr lang="ru-RU" sz="3600">
                <a:solidFill>
                  <a:srgbClr val="333333"/>
                </a:solidFill>
              </a:rPr>
              <a:t>Після прочитання літературних творів, наприклад, після прочитання казки “Лисичка та Журавель” вчитель ставить прості запитання:</a:t>
            </a:r>
          </a:p>
          <a:p>
            <a:pPr>
              <a:buClr>
                <a:srgbClr val="000000"/>
              </a:buClr>
              <a:buFont typeface="Arial" charset="0"/>
              <a:buChar char="•"/>
            </a:pPr>
            <a:r>
              <a:rPr lang="ru-RU" sz="3600">
                <a:solidFill>
                  <a:srgbClr val="333333"/>
                </a:solidFill>
              </a:rPr>
              <a:t>Кого Лисичка запросила в гості?</a:t>
            </a:r>
            <a:endParaRPr lang="ru-RU" sz="3600"/>
          </a:p>
          <a:p>
            <a:pPr>
              <a:buClr>
                <a:srgbClr val="000000"/>
              </a:buClr>
              <a:buFont typeface="Arial" charset="0"/>
              <a:buChar char="•"/>
            </a:pPr>
            <a:r>
              <a:rPr lang="ru-RU" sz="3600">
                <a:solidFill>
                  <a:srgbClr val="333333"/>
                </a:solidFill>
              </a:rPr>
              <a:t>Чим Лисичка пригостила Журавля?</a:t>
            </a:r>
            <a:endParaRPr lang="ru-RU" sz="3600"/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/>
              <a:t/>
            </a:r>
            <a:br>
              <a:rPr lang="ru-RU"/>
            </a:br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Google Shape;222;p18"/>
          <p:cNvSpPr>
            <a:spLocks noChangeArrowheads="1"/>
          </p:cNvSpPr>
          <p:nvPr/>
        </p:nvSpPr>
        <p:spPr bwMode="auto">
          <a:xfrm>
            <a:off x="-3387725" y="-1939925"/>
            <a:ext cx="4808538" cy="4808538"/>
          </a:xfrm>
          <a:prstGeom prst="ellipse">
            <a:avLst/>
          </a:prstGeom>
          <a:solidFill>
            <a:srgbClr val="4FAFE3"/>
          </a:solidFill>
          <a:ln w="9525">
            <a:noFill/>
            <a:round/>
            <a:headEnd/>
            <a:tailEnd/>
          </a:ln>
        </p:spPr>
        <p:txBody>
          <a:bodyPr lIns="45700" tIns="45700" rIns="45700" bIns="45700" anchor="ctr"/>
          <a:lstStyle/>
          <a:p>
            <a:pPr>
              <a:buClr>
                <a:srgbClr val="000000"/>
              </a:buClr>
              <a:buSzPts val="1800"/>
              <a:buFont typeface="Calibri" pitchFamily="34" charset="0"/>
              <a:buNone/>
            </a:pPr>
            <a:endParaRPr lang="en-US" sz="18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39938" name="Google Shape;224;p18"/>
          <p:cNvSpPr txBox="1">
            <a:spLocks noChangeArrowheads="1"/>
          </p:cNvSpPr>
          <p:nvPr/>
        </p:nvSpPr>
        <p:spPr bwMode="auto">
          <a:xfrm>
            <a:off x="1420813" y="0"/>
            <a:ext cx="101282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115000"/>
              </a:lnSpc>
              <a:buClr>
                <a:srgbClr val="000000"/>
              </a:buClr>
              <a:buSzPts val="3200"/>
              <a:buFont typeface="Arial" charset="0"/>
              <a:buNone/>
            </a:pPr>
            <a:r>
              <a:rPr lang="ru-RU" sz="4000" b="1" i="1">
                <a:solidFill>
                  <a:schemeClr val="tx1"/>
                </a:solidFill>
              </a:rPr>
              <a:t>Створює письмові висловлювання </a:t>
            </a:r>
            <a:r>
              <a:rPr lang="ru-RU" sz="4000" b="1">
                <a:solidFill>
                  <a:srgbClr val="4FAFE3"/>
                </a:solidFill>
              </a:rPr>
              <a:t/>
            </a:r>
            <a:br>
              <a:rPr lang="ru-RU" sz="4000" b="1">
                <a:solidFill>
                  <a:srgbClr val="4FAFE3"/>
                </a:solidFill>
              </a:rPr>
            </a:br>
            <a:r>
              <a:rPr lang="ru-RU" sz="4000" b="1">
                <a:solidFill>
                  <a:srgbClr val="4FAFE3"/>
                </a:solidFill>
              </a:rPr>
              <a:t>Фронтальна робота</a:t>
            </a:r>
          </a:p>
          <a:p>
            <a:pPr algn="ctr">
              <a:lnSpc>
                <a:spcPct val="115000"/>
              </a:lnSpc>
              <a:buClr>
                <a:srgbClr val="000000"/>
              </a:buClr>
              <a:buSzPts val="3200"/>
              <a:buFont typeface="Arial" charset="0"/>
              <a:buNone/>
            </a:pPr>
            <a:r>
              <a:rPr lang="ru-RU" sz="4000" b="1">
                <a:solidFill>
                  <a:srgbClr val="4FAFE3"/>
                </a:solidFill>
              </a:rPr>
              <a:t>					</a:t>
            </a:r>
            <a:endParaRPr lang="en-US" sz="4000">
              <a:solidFill>
                <a:srgbClr val="4FAFE3"/>
              </a:solidFill>
            </a:endParaRPr>
          </a:p>
        </p:txBody>
      </p:sp>
      <p:pic>
        <p:nvPicPr>
          <p:cNvPr id="39939" name="Google Shape;226;p18" descr="Image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2088" y="-1382713"/>
            <a:ext cx="106362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Google Shape;227;p18"/>
          <p:cNvSpPr>
            <a:spLocks noChangeArrowheads="1"/>
          </p:cNvSpPr>
          <p:nvPr/>
        </p:nvSpPr>
        <p:spPr bwMode="auto">
          <a:xfrm>
            <a:off x="8850313" y="3346450"/>
            <a:ext cx="4808537" cy="4808538"/>
          </a:xfrm>
          <a:prstGeom prst="ellipse">
            <a:avLst/>
          </a:prstGeom>
          <a:solidFill>
            <a:srgbClr val="4FAFE3"/>
          </a:solidFill>
          <a:ln w="9525">
            <a:noFill/>
            <a:round/>
            <a:headEnd/>
            <a:tailEnd/>
          </a:ln>
        </p:spPr>
        <p:txBody>
          <a:bodyPr lIns="45700" tIns="45700" rIns="45700" bIns="45700" anchor="ctr"/>
          <a:lstStyle/>
          <a:p>
            <a:pPr>
              <a:buClr>
                <a:srgbClr val="000000"/>
              </a:buClr>
              <a:buSzPts val="1800"/>
              <a:buFont typeface="Calibri" pitchFamily="34" charset="0"/>
              <a:buNone/>
            </a:pPr>
            <a:endParaRPr lang="en-US" sz="18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39941" name="Google Shape;228;p18"/>
          <p:cNvSpPr>
            <a:spLocks noChangeArrowheads="1"/>
          </p:cNvSpPr>
          <p:nvPr/>
        </p:nvSpPr>
        <p:spPr bwMode="auto">
          <a:xfrm>
            <a:off x="10791825" y="196850"/>
            <a:ext cx="925513" cy="925513"/>
          </a:xfrm>
          <a:prstGeom prst="ellipse">
            <a:avLst/>
          </a:prstGeom>
          <a:solidFill>
            <a:srgbClr val="EEB943"/>
          </a:solidFill>
          <a:ln w="9525">
            <a:noFill/>
            <a:round/>
            <a:headEnd/>
            <a:tailEnd/>
          </a:ln>
        </p:spPr>
        <p:txBody>
          <a:bodyPr lIns="45700" tIns="45700" rIns="45700" bIns="45700" anchor="ctr"/>
          <a:lstStyle/>
          <a:p>
            <a:pPr>
              <a:buClr>
                <a:srgbClr val="000000"/>
              </a:buClr>
              <a:buSzPts val="1800"/>
              <a:buFont typeface="Calibri" pitchFamily="34" charset="0"/>
              <a:buNone/>
            </a:pPr>
            <a:endParaRPr lang="en-US" sz="18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pic>
        <p:nvPicPr>
          <p:cNvPr id="39942" name="Google Shape;233;p18" descr="Image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1763" y="347663"/>
            <a:ext cx="1022350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3" name="Прямоугольник 1"/>
          <p:cNvSpPr>
            <a:spLocks noChangeArrowheads="1"/>
          </p:cNvSpPr>
          <p:nvPr/>
        </p:nvSpPr>
        <p:spPr bwMode="auto">
          <a:xfrm>
            <a:off x="858838" y="1766888"/>
            <a:ext cx="10690225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3600" b="1">
                <a:solidFill>
                  <a:srgbClr val="333333"/>
                </a:solidFill>
              </a:rPr>
              <a:t>2. </a:t>
            </a:r>
            <a:r>
              <a:rPr lang="uk-UA" sz="3600" b="1"/>
              <a:t>Доповни речення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endParaRPr lang="uk-UA" sz="3600" b="1">
              <a:solidFill>
                <a:srgbClr val="333333"/>
              </a:solidFill>
            </a:endParaRP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3600" b="1" i="1">
                <a:solidFill>
                  <a:srgbClr val="333333"/>
                </a:solidFill>
              </a:rPr>
              <a:t>Приклад. 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3600" i="1">
                <a:solidFill>
                  <a:srgbClr val="333333"/>
                </a:solidFill>
              </a:rPr>
              <a:t>Коли йде дощ, я люблю …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3600" i="1">
                <a:solidFill>
                  <a:srgbClr val="333333"/>
                </a:solidFill>
              </a:rPr>
              <a:t>У цьому тексті горобець …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3600" i="1">
                <a:solidFill>
                  <a:srgbClr val="333333"/>
                </a:solidFill>
              </a:rPr>
              <a:t>Сьогодні ми …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/>
              <a:t/>
            </a:r>
            <a:br>
              <a:rPr lang="ru-RU"/>
            </a:br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Google Shape;222;p18"/>
          <p:cNvSpPr>
            <a:spLocks noChangeArrowheads="1"/>
          </p:cNvSpPr>
          <p:nvPr/>
        </p:nvSpPr>
        <p:spPr bwMode="auto">
          <a:xfrm>
            <a:off x="-3387725" y="-1939925"/>
            <a:ext cx="4808538" cy="4808538"/>
          </a:xfrm>
          <a:prstGeom prst="ellipse">
            <a:avLst/>
          </a:prstGeom>
          <a:solidFill>
            <a:srgbClr val="4FAFE3"/>
          </a:solidFill>
          <a:ln w="9525">
            <a:noFill/>
            <a:round/>
            <a:headEnd/>
            <a:tailEnd/>
          </a:ln>
        </p:spPr>
        <p:txBody>
          <a:bodyPr lIns="45700" tIns="45700" rIns="45700" bIns="45700" anchor="ctr"/>
          <a:lstStyle/>
          <a:p>
            <a:pPr>
              <a:buClr>
                <a:srgbClr val="000000"/>
              </a:buClr>
              <a:buSzPts val="1800"/>
              <a:buFont typeface="Calibri" pitchFamily="34" charset="0"/>
              <a:buNone/>
            </a:pPr>
            <a:endParaRPr lang="en-US" sz="18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41986" name="Google Shape;224;p18"/>
          <p:cNvSpPr txBox="1">
            <a:spLocks noChangeArrowheads="1"/>
          </p:cNvSpPr>
          <p:nvPr/>
        </p:nvSpPr>
        <p:spPr bwMode="auto">
          <a:xfrm>
            <a:off x="1420813" y="0"/>
            <a:ext cx="101282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115000"/>
              </a:lnSpc>
              <a:buClr>
                <a:srgbClr val="000000"/>
              </a:buClr>
              <a:buSzPts val="3200"/>
              <a:buFont typeface="Arial" charset="0"/>
              <a:buNone/>
            </a:pPr>
            <a:r>
              <a:rPr lang="ru-RU" sz="4000" b="1" i="1">
                <a:solidFill>
                  <a:schemeClr val="tx1"/>
                </a:solidFill>
              </a:rPr>
              <a:t>Створює письмові висловлювання </a:t>
            </a:r>
            <a:r>
              <a:rPr lang="ru-RU" sz="4000" b="1">
                <a:solidFill>
                  <a:srgbClr val="4FAFE3"/>
                </a:solidFill>
              </a:rPr>
              <a:t/>
            </a:r>
            <a:br>
              <a:rPr lang="ru-RU" sz="4000" b="1">
                <a:solidFill>
                  <a:srgbClr val="4FAFE3"/>
                </a:solidFill>
              </a:rPr>
            </a:br>
            <a:r>
              <a:rPr lang="ru-RU" sz="4000" b="1">
                <a:solidFill>
                  <a:srgbClr val="4FAFE3"/>
                </a:solidFill>
              </a:rPr>
              <a:t>Фронтальна робота</a:t>
            </a:r>
          </a:p>
          <a:p>
            <a:pPr algn="ctr">
              <a:lnSpc>
                <a:spcPct val="115000"/>
              </a:lnSpc>
              <a:buClr>
                <a:srgbClr val="000000"/>
              </a:buClr>
              <a:buSzPts val="3200"/>
              <a:buFont typeface="Arial" charset="0"/>
              <a:buNone/>
            </a:pPr>
            <a:r>
              <a:rPr lang="ru-RU" sz="4000" b="1">
                <a:solidFill>
                  <a:srgbClr val="4FAFE3"/>
                </a:solidFill>
              </a:rPr>
              <a:t>					</a:t>
            </a:r>
            <a:endParaRPr lang="en-US" sz="4000">
              <a:solidFill>
                <a:srgbClr val="4FAFE3"/>
              </a:solidFill>
            </a:endParaRPr>
          </a:p>
        </p:txBody>
      </p:sp>
      <p:pic>
        <p:nvPicPr>
          <p:cNvPr id="41987" name="Google Shape;226;p18" descr="Image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2088" y="-1382713"/>
            <a:ext cx="106362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Google Shape;227;p18"/>
          <p:cNvSpPr>
            <a:spLocks noChangeArrowheads="1"/>
          </p:cNvSpPr>
          <p:nvPr/>
        </p:nvSpPr>
        <p:spPr bwMode="auto">
          <a:xfrm>
            <a:off x="8850313" y="3346450"/>
            <a:ext cx="4808537" cy="4808538"/>
          </a:xfrm>
          <a:prstGeom prst="ellipse">
            <a:avLst/>
          </a:prstGeom>
          <a:solidFill>
            <a:srgbClr val="4FAFE3"/>
          </a:solidFill>
          <a:ln w="9525">
            <a:noFill/>
            <a:round/>
            <a:headEnd/>
            <a:tailEnd/>
          </a:ln>
        </p:spPr>
        <p:txBody>
          <a:bodyPr lIns="45700" tIns="45700" rIns="45700" bIns="45700" anchor="ctr"/>
          <a:lstStyle/>
          <a:p>
            <a:pPr>
              <a:buClr>
                <a:srgbClr val="000000"/>
              </a:buClr>
              <a:buSzPts val="1800"/>
              <a:buFont typeface="Calibri" pitchFamily="34" charset="0"/>
              <a:buNone/>
            </a:pPr>
            <a:endParaRPr lang="en-US" sz="18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41989" name="Google Shape;228;p18"/>
          <p:cNvSpPr>
            <a:spLocks noChangeArrowheads="1"/>
          </p:cNvSpPr>
          <p:nvPr/>
        </p:nvSpPr>
        <p:spPr bwMode="auto">
          <a:xfrm>
            <a:off x="10791825" y="196850"/>
            <a:ext cx="925513" cy="925513"/>
          </a:xfrm>
          <a:prstGeom prst="ellipse">
            <a:avLst/>
          </a:prstGeom>
          <a:solidFill>
            <a:srgbClr val="EEB943"/>
          </a:solidFill>
          <a:ln w="9525">
            <a:noFill/>
            <a:round/>
            <a:headEnd/>
            <a:tailEnd/>
          </a:ln>
        </p:spPr>
        <p:txBody>
          <a:bodyPr lIns="45700" tIns="45700" rIns="45700" bIns="45700" anchor="ctr"/>
          <a:lstStyle/>
          <a:p>
            <a:pPr>
              <a:buClr>
                <a:srgbClr val="000000"/>
              </a:buClr>
              <a:buSzPts val="1800"/>
              <a:buFont typeface="Calibri" pitchFamily="34" charset="0"/>
              <a:buNone/>
            </a:pPr>
            <a:endParaRPr lang="en-US" sz="18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pic>
        <p:nvPicPr>
          <p:cNvPr id="41990" name="Google Shape;233;p18" descr="Image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1763" y="347663"/>
            <a:ext cx="1022350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1" name="Прямоугольник 1"/>
          <p:cNvSpPr>
            <a:spLocks noChangeArrowheads="1"/>
          </p:cNvSpPr>
          <p:nvPr/>
        </p:nvSpPr>
        <p:spPr bwMode="auto">
          <a:xfrm>
            <a:off x="1139825" y="1398588"/>
            <a:ext cx="1069022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3600" b="1">
                <a:solidFill>
                  <a:srgbClr val="333333"/>
                </a:solidFill>
              </a:rPr>
              <a:t>3. </a:t>
            </a:r>
            <a:r>
              <a:rPr lang="uk-UA" sz="3600" b="1"/>
              <a:t>Розповідь за картинками.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endParaRPr lang="uk-UA" sz="3600" b="1">
              <a:solidFill>
                <a:srgbClr val="333333"/>
              </a:solidFill>
            </a:endParaRP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/>
              <a:t/>
            </a:r>
            <a:br>
              <a:rPr lang="ru-RU"/>
            </a:br>
            <a:endParaRPr lang="uk-UA"/>
          </a:p>
        </p:txBody>
      </p:sp>
      <p:pic>
        <p:nvPicPr>
          <p:cNvPr id="41992" name="Рисунок 2"/>
          <p:cNvPicPr>
            <a:picLocks noChangeAspect="1"/>
          </p:cNvPicPr>
          <p:nvPr/>
        </p:nvPicPr>
        <p:blipFill>
          <a:blip r:embed="rId5"/>
          <a:srcRect t="2203"/>
          <a:stretch>
            <a:fillRect/>
          </a:stretch>
        </p:blipFill>
        <p:spPr bwMode="auto">
          <a:xfrm>
            <a:off x="1060450" y="2024063"/>
            <a:ext cx="6264275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3" name="Прямоугольник 3"/>
          <p:cNvSpPr>
            <a:spLocks noChangeArrowheads="1"/>
          </p:cNvSpPr>
          <p:nvPr/>
        </p:nvSpPr>
        <p:spPr bwMode="auto">
          <a:xfrm>
            <a:off x="7478713" y="5324475"/>
            <a:ext cx="6096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uk-UA" sz="1800" i="1"/>
              <a:t>Фрагмент посібника “Українська мова. 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uk-UA" sz="1800" i="1"/>
              <a:t>Буквар”, 1 кл. (авт. Ганна Остапенко, 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uk-UA" sz="1800" i="1"/>
              <a:t>Леся Мовчун) — Київ, 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uk-UA" sz="1800" i="1"/>
              <a:t>Видавництво “Світич”, 2023 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Google Shape;222;p18"/>
          <p:cNvSpPr>
            <a:spLocks noChangeArrowheads="1"/>
          </p:cNvSpPr>
          <p:nvPr/>
        </p:nvSpPr>
        <p:spPr bwMode="auto">
          <a:xfrm>
            <a:off x="-3387725" y="-1939925"/>
            <a:ext cx="4808538" cy="4808538"/>
          </a:xfrm>
          <a:prstGeom prst="ellipse">
            <a:avLst/>
          </a:prstGeom>
          <a:solidFill>
            <a:srgbClr val="4FAFE3"/>
          </a:solidFill>
          <a:ln w="9525">
            <a:noFill/>
            <a:round/>
            <a:headEnd/>
            <a:tailEnd/>
          </a:ln>
        </p:spPr>
        <p:txBody>
          <a:bodyPr lIns="45700" tIns="45700" rIns="45700" bIns="45700" anchor="ctr"/>
          <a:lstStyle/>
          <a:p>
            <a:pPr>
              <a:buClr>
                <a:srgbClr val="000000"/>
              </a:buClr>
              <a:buSzPts val="1800"/>
              <a:buFont typeface="Calibri" pitchFamily="34" charset="0"/>
              <a:buNone/>
            </a:pPr>
            <a:endParaRPr lang="en-US" sz="18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46082" name="Google Shape;224;p18"/>
          <p:cNvSpPr txBox="1">
            <a:spLocks noChangeArrowheads="1"/>
          </p:cNvSpPr>
          <p:nvPr/>
        </p:nvSpPr>
        <p:spPr bwMode="auto">
          <a:xfrm>
            <a:off x="1420813" y="0"/>
            <a:ext cx="10128250" cy="481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115000"/>
              </a:lnSpc>
              <a:buClr>
                <a:srgbClr val="000000"/>
              </a:buClr>
              <a:buSzPts val="3200"/>
              <a:buFont typeface="Arial" charset="0"/>
              <a:buNone/>
            </a:pPr>
            <a:r>
              <a:rPr lang="ru-RU" sz="4000" b="1" i="1">
                <a:solidFill>
                  <a:schemeClr val="tx1"/>
                </a:solidFill>
              </a:rPr>
              <a:t>Створює письмові висловлювання </a:t>
            </a:r>
            <a:r>
              <a:rPr lang="ru-RU" sz="4000" b="1">
                <a:solidFill>
                  <a:srgbClr val="4FAFE3"/>
                </a:solidFill>
              </a:rPr>
              <a:t/>
            </a:r>
            <a:br>
              <a:rPr lang="ru-RU" sz="4000" b="1">
                <a:solidFill>
                  <a:srgbClr val="4FAFE3"/>
                </a:solidFill>
              </a:rPr>
            </a:br>
            <a:r>
              <a:rPr lang="ru-RU" sz="4000" b="1">
                <a:solidFill>
                  <a:srgbClr val="4FAFE3"/>
                </a:solidFill>
              </a:rPr>
              <a:t>Робота з парах чи групах</a:t>
            </a:r>
          </a:p>
          <a:p>
            <a:pPr algn="ctr">
              <a:lnSpc>
                <a:spcPct val="115000"/>
              </a:lnSpc>
              <a:buClr>
                <a:srgbClr val="000000"/>
              </a:buClr>
              <a:buSzPts val="3200"/>
              <a:buFont typeface="Arial" charset="0"/>
              <a:buNone/>
            </a:pPr>
            <a:endParaRPr lang="ru-RU" sz="4000" b="1">
              <a:solidFill>
                <a:srgbClr val="4FAFE3"/>
              </a:solidFill>
            </a:endParaRPr>
          </a:p>
          <a:p>
            <a:pPr algn="just">
              <a:lnSpc>
                <a:spcPct val="115000"/>
              </a:lnSpc>
              <a:buClr>
                <a:srgbClr val="000000"/>
              </a:buClr>
              <a:buSzPts val="3200"/>
              <a:buFont typeface="Arial" charset="0"/>
              <a:buNone/>
            </a:pPr>
            <a:r>
              <a:rPr lang="ru-RU" sz="3600" b="1"/>
              <a:t>1. Складання списків:</a:t>
            </a:r>
          </a:p>
          <a:p>
            <a:pPr algn="just">
              <a:lnSpc>
                <a:spcPct val="115000"/>
              </a:lnSpc>
              <a:buClr>
                <a:srgbClr val="000000"/>
              </a:buClr>
              <a:buSzPts val="3200"/>
              <a:buFont typeface="Arial" charset="0"/>
              <a:buChar char="•"/>
            </a:pPr>
            <a:r>
              <a:rPr lang="ru-RU" sz="3600"/>
              <a:t> речі, потрібні під час екскурсії</a:t>
            </a:r>
          </a:p>
          <a:p>
            <a:pPr algn="just">
              <a:lnSpc>
                <a:spcPct val="115000"/>
              </a:lnSpc>
              <a:buClr>
                <a:srgbClr val="000000"/>
              </a:buClr>
              <a:buSzPts val="3200"/>
              <a:buFont typeface="Arial" charset="0"/>
              <a:buChar char="•"/>
            </a:pPr>
            <a:r>
              <a:rPr lang="ru-RU" sz="3600">
                <a:solidFill>
                  <a:schemeClr val="tx1"/>
                </a:solidFill>
              </a:rPr>
              <a:t>продукти для салату;</a:t>
            </a:r>
            <a:r>
              <a:rPr lang="ru-RU" sz="4000">
                <a:solidFill>
                  <a:srgbClr val="4FAFE3"/>
                </a:solidFill>
              </a:rPr>
              <a:t>	</a:t>
            </a:r>
          </a:p>
          <a:p>
            <a:pPr algn="just">
              <a:lnSpc>
                <a:spcPct val="115000"/>
              </a:lnSpc>
              <a:buClr>
                <a:srgbClr val="000000"/>
              </a:buClr>
              <a:buSzPts val="3200"/>
              <a:buFont typeface="Arial" charset="0"/>
              <a:buChar char="•"/>
            </a:pPr>
            <a:r>
              <a:rPr lang="ru-RU" sz="3600">
                <a:solidFill>
                  <a:schemeClr val="tx1"/>
                </a:solidFill>
              </a:rPr>
              <a:t>улюблені іграшки.</a:t>
            </a:r>
            <a:r>
              <a:rPr lang="ru-RU" sz="4000" b="1">
                <a:solidFill>
                  <a:srgbClr val="4FAFE3"/>
                </a:solidFill>
              </a:rPr>
              <a:t>				</a:t>
            </a:r>
            <a:endParaRPr lang="en-US" sz="4000">
              <a:solidFill>
                <a:srgbClr val="4FAFE3"/>
              </a:solidFill>
            </a:endParaRPr>
          </a:p>
        </p:txBody>
      </p:sp>
      <p:pic>
        <p:nvPicPr>
          <p:cNvPr id="46083" name="Google Shape;226;p18" descr="Image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2088" y="-1382713"/>
            <a:ext cx="106362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Google Shape;227;p18"/>
          <p:cNvSpPr>
            <a:spLocks noChangeArrowheads="1"/>
          </p:cNvSpPr>
          <p:nvPr/>
        </p:nvSpPr>
        <p:spPr bwMode="auto">
          <a:xfrm>
            <a:off x="8850313" y="3346450"/>
            <a:ext cx="4808537" cy="4808538"/>
          </a:xfrm>
          <a:prstGeom prst="ellipse">
            <a:avLst/>
          </a:prstGeom>
          <a:solidFill>
            <a:srgbClr val="4FAFE3"/>
          </a:solidFill>
          <a:ln w="9525">
            <a:noFill/>
            <a:round/>
            <a:headEnd/>
            <a:tailEnd/>
          </a:ln>
        </p:spPr>
        <p:txBody>
          <a:bodyPr lIns="45700" tIns="45700" rIns="45700" bIns="45700" anchor="ctr"/>
          <a:lstStyle/>
          <a:p>
            <a:pPr>
              <a:buClr>
                <a:srgbClr val="000000"/>
              </a:buClr>
              <a:buSzPts val="1800"/>
              <a:buFont typeface="Calibri" pitchFamily="34" charset="0"/>
              <a:buNone/>
            </a:pPr>
            <a:endParaRPr lang="en-US" sz="18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46085" name="Google Shape;228;p18"/>
          <p:cNvSpPr>
            <a:spLocks noChangeArrowheads="1"/>
          </p:cNvSpPr>
          <p:nvPr/>
        </p:nvSpPr>
        <p:spPr bwMode="auto">
          <a:xfrm>
            <a:off x="10791825" y="196850"/>
            <a:ext cx="925513" cy="925513"/>
          </a:xfrm>
          <a:prstGeom prst="ellipse">
            <a:avLst/>
          </a:prstGeom>
          <a:solidFill>
            <a:srgbClr val="EEB943"/>
          </a:solidFill>
          <a:ln w="9525">
            <a:noFill/>
            <a:round/>
            <a:headEnd/>
            <a:tailEnd/>
          </a:ln>
        </p:spPr>
        <p:txBody>
          <a:bodyPr lIns="45700" tIns="45700" rIns="45700" bIns="45700" anchor="ctr"/>
          <a:lstStyle/>
          <a:p>
            <a:pPr>
              <a:buClr>
                <a:srgbClr val="000000"/>
              </a:buClr>
              <a:buSzPts val="1800"/>
              <a:buFont typeface="Calibri" pitchFamily="34" charset="0"/>
              <a:buNone/>
            </a:pPr>
            <a:endParaRPr lang="en-US" sz="18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pic>
        <p:nvPicPr>
          <p:cNvPr id="46086" name="Google Shape;233;p18" descr="Image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1763" y="347663"/>
            <a:ext cx="1022350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Google Shape;222;p18"/>
          <p:cNvSpPr>
            <a:spLocks noChangeArrowheads="1"/>
          </p:cNvSpPr>
          <p:nvPr/>
        </p:nvSpPr>
        <p:spPr bwMode="auto">
          <a:xfrm>
            <a:off x="-3387725" y="-1939925"/>
            <a:ext cx="4808538" cy="4808538"/>
          </a:xfrm>
          <a:prstGeom prst="ellipse">
            <a:avLst/>
          </a:prstGeom>
          <a:solidFill>
            <a:srgbClr val="4FAFE3"/>
          </a:solidFill>
          <a:ln w="9525">
            <a:noFill/>
            <a:round/>
            <a:headEnd/>
            <a:tailEnd/>
          </a:ln>
        </p:spPr>
        <p:txBody>
          <a:bodyPr lIns="45700" tIns="45700" rIns="45700" bIns="45700" anchor="ctr"/>
          <a:lstStyle/>
          <a:p>
            <a:pPr>
              <a:buClr>
                <a:srgbClr val="000000"/>
              </a:buClr>
              <a:buSzPts val="1800"/>
              <a:buFont typeface="Calibri" pitchFamily="34" charset="0"/>
              <a:buNone/>
            </a:pPr>
            <a:endParaRPr lang="en-US" sz="18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48130" name="Google Shape;224;p18"/>
          <p:cNvSpPr txBox="1">
            <a:spLocks noChangeArrowheads="1"/>
          </p:cNvSpPr>
          <p:nvPr/>
        </p:nvSpPr>
        <p:spPr bwMode="auto">
          <a:xfrm>
            <a:off x="1420813" y="0"/>
            <a:ext cx="10128250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115000"/>
              </a:lnSpc>
              <a:buClr>
                <a:srgbClr val="000000"/>
              </a:buClr>
              <a:buSzPts val="3200"/>
              <a:buFont typeface="Arial" charset="0"/>
              <a:buNone/>
            </a:pPr>
            <a:r>
              <a:rPr lang="ru-RU" sz="4000" b="1" i="1">
                <a:solidFill>
                  <a:schemeClr val="tx1"/>
                </a:solidFill>
              </a:rPr>
              <a:t>Створює письмові висловлювання </a:t>
            </a:r>
            <a:r>
              <a:rPr lang="ru-RU" sz="4000" b="1">
                <a:solidFill>
                  <a:srgbClr val="4FAFE3"/>
                </a:solidFill>
              </a:rPr>
              <a:t/>
            </a:r>
            <a:br>
              <a:rPr lang="ru-RU" sz="4000" b="1">
                <a:solidFill>
                  <a:srgbClr val="4FAFE3"/>
                </a:solidFill>
              </a:rPr>
            </a:br>
            <a:r>
              <a:rPr lang="ru-RU" sz="4000" b="1">
                <a:solidFill>
                  <a:srgbClr val="4FAFE3"/>
                </a:solidFill>
              </a:rPr>
              <a:t>Робота з парах чи групах</a:t>
            </a:r>
          </a:p>
          <a:p>
            <a:pPr algn="ctr">
              <a:lnSpc>
                <a:spcPct val="115000"/>
              </a:lnSpc>
              <a:buClr>
                <a:srgbClr val="000000"/>
              </a:buClr>
              <a:buSzPts val="3200"/>
              <a:buFont typeface="Arial" charset="0"/>
              <a:buNone/>
            </a:pPr>
            <a:endParaRPr lang="ru-RU" sz="4000" b="1">
              <a:solidFill>
                <a:srgbClr val="4FAFE3"/>
              </a:solidFill>
            </a:endParaRPr>
          </a:p>
          <a:p>
            <a:pPr algn="just">
              <a:lnSpc>
                <a:spcPct val="115000"/>
              </a:lnSpc>
              <a:buClr>
                <a:srgbClr val="000000"/>
              </a:buClr>
              <a:buSzPts val="3200"/>
              <a:buFont typeface="Arial" charset="0"/>
              <a:buNone/>
            </a:pPr>
            <a:r>
              <a:rPr lang="ru-RU" sz="4000" b="1">
                <a:solidFill>
                  <a:srgbClr val="4FAFE3"/>
                </a:solidFill>
              </a:rPr>
              <a:t>			</a:t>
            </a:r>
            <a:endParaRPr lang="en-US" sz="4000">
              <a:solidFill>
                <a:srgbClr val="4FAFE3"/>
              </a:solidFill>
            </a:endParaRPr>
          </a:p>
        </p:txBody>
      </p:sp>
      <p:pic>
        <p:nvPicPr>
          <p:cNvPr id="48131" name="Google Shape;226;p18" descr="Image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2088" y="-1382713"/>
            <a:ext cx="106362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Google Shape;227;p18"/>
          <p:cNvSpPr>
            <a:spLocks noChangeArrowheads="1"/>
          </p:cNvSpPr>
          <p:nvPr/>
        </p:nvSpPr>
        <p:spPr bwMode="auto">
          <a:xfrm>
            <a:off x="8850313" y="3346450"/>
            <a:ext cx="4808537" cy="4808538"/>
          </a:xfrm>
          <a:prstGeom prst="ellipse">
            <a:avLst/>
          </a:prstGeom>
          <a:solidFill>
            <a:srgbClr val="4FAFE3"/>
          </a:solidFill>
          <a:ln w="9525">
            <a:noFill/>
            <a:round/>
            <a:headEnd/>
            <a:tailEnd/>
          </a:ln>
        </p:spPr>
        <p:txBody>
          <a:bodyPr lIns="45700" tIns="45700" rIns="45700" bIns="45700" anchor="ctr"/>
          <a:lstStyle/>
          <a:p>
            <a:pPr>
              <a:buClr>
                <a:srgbClr val="000000"/>
              </a:buClr>
              <a:buSzPts val="1800"/>
              <a:buFont typeface="Calibri" pitchFamily="34" charset="0"/>
              <a:buNone/>
            </a:pPr>
            <a:endParaRPr lang="en-US" sz="18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48133" name="Google Shape;228;p18"/>
          <p:cNvSpPr>
            <a:spLocks noChangeArrowheads="1"/>
          </p:cNvSpPr>
          <p:nvPr/>
        </p:nvSpPr>
        <p:spPr bwMode="auto">
          <a:xfrm>
            <a:off x="10791825" y="196850"/>
            <a:ext cx="925513" cy="925513"/>
          </a:xfrm>
          <a:prstGeom prst="ellipse">
            <a:avLst/>
          </a:prstGeom>
          <a:solidFill>
            <a:srgbClr val="EEB943"/>
          </a:solidFill>
          <a:ln w="9525">
            <a:noFill/>
            <a:round/>
            <a:headEnd/>
            <a:tailEnd/>
          </a:ln>
        </p:spPr>
        <p:txBody>
          <a:bodyPr lIns="45700" tIns="45700" rIns="45700" bIns="45700" anchor="ctr"/>
          <a:lstStyle/>
          <a:p>
            <a:pPr>
              <a:buClr>
                <a:srgbClr val="000000"/>
              </a:buClr>
              <a:buSzPts val="1800"/>
              <a:buFont typeface="Calibri" pitchFamily="34" charset="0"/>
              <a:buNone/>
            </a:pPr>
            <a:endParaRPr lang="en-US" sz="18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pic>
        <p:nvPicPr>
          <p:cNvPr id="48134" name="Google Shape;233;p18" descr="Image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1763" y="347663"/>
            <a:ext cx="1022350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5" name="Рисунок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2988" y="2116138"/>
            <a:ext cx="8389937" cy="453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6" name="Прямоугольник 2"/>
          <p:cNvSpPr>
            <a:spLocks noChangeArrowheads="1"/>
          </p:cNvSpPr>
          <p:nvPr/>
        </p:nvSpPr>
        <p:spPr bwMode="auto">
          <a:xfrm>
            <a:off x="795338" y="1341438"/>
            <a:ext cx="11396662" cy="131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buClr>
                <a:srgbClr val="000000"/>
              </a:buClr>
              <a:buSzPts val="3200"/>
              <a:buFont typeface="Arial" charset="0"/>
              <a:buNone/>
            </a:pPr>
            <a:r>
              <a:rPr lang="ru-RU" sz="3600" b="1"/>
              <a:t>2. Завдання на вписування з підказок потрібних </a:t>
            </a:r>
          </a:p>
          <a:p>
            <a:pPr algn="just">
              <a:lnSpc>
                <a:spcPct val="115000"/>
              </a:lnSpc>
              <a:buClr>
                <a:srgbClr val="000000"/>
              </a:buClr>
              <a:buSzPts val="3200"/>
              <a:buFont typeface="Arial" charset="0"/>
              <a:buNone/>
            </a:pPr>
            <a:r>
              <a:rPr lang="ru-RU" sz="3600" b="1"/>
              <a:t>слів</a:t>
            </a:r>
          </a:p>
        </p:txBody>
      </p:sp>
      <p:sp>
        <p:nvSpPr>
          <p:cNvPr id="48137" name="Прямоугольник 3"/>
          <p:cNvSpPr>
            <a:spLocks noChangeArrowheads="1"/>
          </p:cNvSpPr>
          <p:nvPr/>
        </p:nvSpPr>
        <p:spPr bwMode="auto">
          <a:xfrm>
            <a:off x="120650" y="5635625"/>
            <a:ext cx="6096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uk-UA" i="1"/>
              <a:t>Фрагмент посібника “Українська мова. 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uk-UA" i="1"/>
              <a:t>Буквар”, 1 кл. (авт. Ганна Остапенко, 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uk-UA" i="1"/>
              <a:t>Леся Мовчун) — Київ, 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uk-UA" i="1"/>
              <a:t>Видавництво “Світич”, 2023 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Google Shape;222;p18"/>
          <p:cNvSpPr>
            <a:spLocks noChangeArrowheads="1"/>
          </p:cNvSpPr>
          <p:nvPr/>
        </p:nvSpPr>
        <p:spPr bwMode="auto">
          <a:xfrm>
            <a:off x="-3387725" y="-1939925"/>
            <a:ext cx="4808538" cy="4808538"/>
          </a:xfrm>
          <a:prstGeom prst="ellipse">
            <a:avLst/>
          </a:prstGeom>
          <a:solidFill>
            <a:srgbClr val="4FAFE3"/>
          </a:solidFill>
          <a:ln w="9525">
            <a:noFill/>
            <a:round/>
            <a:headEnd/>
            <a:tailEnd/>
          </a:ln>
        </p:spPr>
        <p:txBody>
          <a:bodyPr lIns="45700" tIns="45700" rIns="45700" bIns="45700" anchor="ctr"/>
          <a:lstStyle/>
          <a:p>
            <a:pPr>
              <a:buClr>
                <a:srgbClr val="000000"/>
              </a:buClr>
              <a:buSzPts val="1800"/>
              <a:buFont typeface="Calibri" pitchFamily="34" charset="0"/>
              <a:buNone/>
            </a:pPr>
            <a:endParaRPr lang="en-US" sz="18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50178" name="Google Shape;224;p18"/>
          <p:cNvSpPr txBox="1">
            <a:spLocks noChangeArrowheads="1"/>
          </p:cNvSpPr>
          <p:nvPr/>
        </p:nvSpPr>
        <p:spPr bwMode="auto">
          <a:xfrm>
            <a:off x="1420813" y="0"/>
            <a:ext cx="10128250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115000"/>
              </a:lnSpc>
              <a:buClr>
                <a:srgbClr val="000000"/>
              </a:buClr>
              <a:buSzPts val="3200"/>
              <a:buFont typeface="Arial" charset="0"/>
              <a:buNone/>
            </a:pPr>
            <a:r>
              <a:rPr lang="ru-RU" sz="4000" b="1" i="1">
                <a:solidFill>
                  <a:schemeClr val="tx1"/>
                </a:solidFill>
              </a:rPr>
              <a:t>Створює письмові висловлювання </a:t>
            </a:r>
            <a:r>
              <a:rPr lang="ru-RU" sz="4000" b="1">
                <a:solidFill>
                  <a:srgbClr val="4FAFE3"/>
                </a:solidFill>
              </a:rPr>
              <a:t/>
            </a:r>
            <a:br>
              <a:rPr lang="ru-RU" sz="4000" b="1">
                <a:solidFill>
                  <a:srgbClr val="4FAFE3"/>
                </a:solidFill>
              </a:rPr>
            </a:br>
            <a:r>
              <a:rPr lang="ru-RU" sz="4000" b="1">
                <a:solidFill>
                  <a:srgbClr val="4FAFE3"/>
                </a:solidFill>
              </a:rPr>
              <a:t>Робота з парах чи групах</a:t>
            </a:r>
          </a:p>
          <a:p>
            <a:pPr algn="ctr">
              <a:lnSpc>
                <a:spcPct val="115000"/>
              </a:lnSpc>
              <a:buClr>
                <a:srgbClr val="000000"/>
              </a:buClr>
              <a:buSzPts val="3200"/>
              <a:buFont typeface="Arial" charset="0"/>
              <a:buNone/>
            </a:pPr>
            <a:endParaRPr lang="ru-RU" sz="4000" b="1">
              <a:solidFill>
                <a:srgbClr val="4FAFE3"/>
              </a:solidFill>
            </a:endParaRPr>
          </a:p>
          <a:p>
            <a:pPr algn="just">
              <a:lnSpc>
                <a:spcPct val="115000"/>
              </a:lnSpc>
              <a:buClr>
                <a:srgbClr val="000000"/>
              </a:buClr>
              <a:buSzPts val="3200"/>
              <a:buFont typeface="Arial" charset="0"/>
              <a:buNone/>
            </a:pPr>
            <a:r>
              <a:rPr lang="ru-RU" sz="4000" b="1">
                <a:solidFill>
                  <a:srgbClr val="4FAFE3"/>
                </a:solidFill>
              </a:rPr>
              <a:t>			</a:t>
            </a:r>
            <a:endParaRPr lang="en-US" sz="4000">
              <a:solidFill>
                <a:srgbClr val="4FAFE3"/>
              </a:solidFill>
            </a:endParaRPr>
          </a:p>
        </p:txBody>
      </p:sp>
      <p:pic>
        <p:nvPicPr>
          <p:cNvPr id="50179" name="Google Shape;226;p18" descr="Image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2088" y="-1382713"/>
            <a:ext cx="106362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Google Shape;227;p18"/>
          <p:cNvSpPr>
            <a:spLocks noChangeArrowheads="1"/>
          </p:cNvSpPr>
          <p:nvPr/>
        </p:nvSpPr>
        <p:spPr bwMode="auto">
          <a:xfrm>
            <a:off x="8850313" y="3346450"/>
            <a:ext cx="4808537" cy="4808538"/>
          </a:xfrm>
          <a:prstGeom prst="ellipse">
            <a:avLst/>
          </a:prstGeom>
          <a:solidFill>
            <a:srgbClr val="4FAFE3"/>
          </a:solidFill>
          <a:ln w="9525">
            <a:noFill/>
            <a:round/>
            <a:headEnd/>
            <a:tailEnd/>
          </a:ln>
        </p:spPr>
        <p:txBody>
          <a:bodyPr lIns="45700" tIns="45700" rIns="45700" bIns="45700" anchor="ctr"/>
          <a:lstStyle/>
          <a:p>
            <a:pPr>
              <a:buClr>
                <a:srgbClr val="000000"/>
              </a:buClr>
              <a:buSzPts val="1800"/>
              <a:buFont typeface="Calibri" pitchFamily="34" charset="0"/>
              <a:buNone/>
            </a:pPr>
            <a:endParaRPr lang="en-US" sz="18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50181" name="Google Shape;228;p18"/>
          <p:cNvSpPr>
            <a:spLocks noChangeArrowheads="1"/>
          </p:cNvSpPr>
          <p:nvPr/>
        </p:nvSpPr>
        <p:spPr bwMode="auto">
          <a:xfrm>
            <a:off x="10791825" y="196850"/>
            <a:ext cx="925513" cy="925513"/>
          </a:xfrm>
          <a:prstGeom prst="ellipse">
            <a:avLst/>
          </a:prstGeom>
          <a:solidFill>
            <a:srgbClr val="EEB943"/>
          </a:solidFill>
          <a:ln w="9525">
            <a:noFill/>
            <a:round/>
            <a:headEnd/>
            <a:tailEnd/>
          </a:ln>
        </p:spPr>
        <p:txBody>
          <a:bodyPr lIns="45700" tIns="45700" rIns="45700" bIns="45700" anchor="ctr"/>
          <a:lstStyle/>
          <a:p>
            <a:pPr>
              <a:buClr>
                <a:srgbClr val="000000"/>
              </a:buClr>
              <a:buSzPts val="1800"/>
              <a:buFont typeface="Calibri" pitchFamily="34" charset="0"/>
              <a:buNone/>
            </a:pPr>
            <a:endParaRPr lang="en-US" sz="18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pic>
        <p:nvPicPr>
          <p:cNvPr id="50182" name="Google Shape;233;p18" descr="Image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1763" y="347663"/>
            <a:ext cx="1022350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3" name="Прямоугольник 2"/>
          <p:cNvSpPr>
            <a:spLocks noChangeArrowheads="1"/>
          </p:cNvSpPr>
          <p:nvPr/>
        </p:nvSpPr>
        <p:spPr bwMode="auto">
          <a:xfrm>
            <a:off x="298450" y="1384300"/>
            <a:ext cx="11976100" cy="426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buClr>
                <a:srgbClr val="000000"/>
              </a:buClr>
              <a:buSzPts val="3200"/>
              <a:buFont typeface="Arial" charset="0"/>
              <a:buNone/>
            </a:pPr>
            <a:r>
              <a:rPr lang="ru-RU" sz="3600" b="1"/>
              <a:t>3. Формулювання запитань і відповідей за змістом</a:t>
            </a:r>
          </a:p>
          <a:p>
            <a:pPr algn="just">
              <a:lnSpc>
                <a:spcPct val="115000"/>
              </a:lnSpc>
              <a:buClr>
                <a:srgbClr val="000000"/>
              </a:buClr>
              <a:buSzPts val="3200"/>
              <a:buFont typeface="Arial" charset="0"/>
              <a:buNone/>
            </a:pPr>
            <a:r>
              <a:rPr lang="ru-RU" sz="3600" b="1"/>
              <a:t>Прочитаного або прослуханого.</a:t>
            </a:r>
          </a:p>
          <a:p>
            <a:pPr algn="just">
              <a:lnSpc>
                <a:spcPct val="115000"/>
              </a:lnSpc>
              <a:buClr>
                <a:srgbClr val="000000"/>
              </a:buClr>
              <a:buSzPts val="3200"/>
              <a:buFont typeface="Arial" charset="0"/>
              <a:buNone/>
            </a:pPr>
            <a:endParaRPr lang="ru-RU" sz="3600" b="1"/>
          </a:p>
          <a:p>
            <a:pPr algn="just">
              <a:lnSpc>
                <a:spcPct val="115000"/>
              </a:lnSpc>
              <a:buClr>
                <a:srgbClr val="000000"/>
              </a:buClr>
              <a:buSzPts val="3200"/>
              <a:buFont typeface="Arial" charset="0"/>
              <a:buNone/>
            </a:pPr>
            <a:r>
              <a:rPr lang="ru-RU" sz="3200"/>
              <a:t>Аудіювання. Оповідання В. Сухомлинського </a:t>
            </a:r>
          </a:p>
          <a:p>
            <a:pPr algn="just">
              <a:lnSpc>
                <a:spcPct val="115000"/>
              </a:lnSpc>
              <a:buClr>
                <a:srgbClr val="000000"/>
              </a:buClr>
              <a:buSzPts val="3200"/>
              <a:buFont typeface="Arial" charset="0"/>
              <a:buNone/>
            </a:pPr>
            <a:r>
              <a:rPr lang="ru-RU" sz="3200"/>
              <a:t>«Соромно перед соловейком»</a:t>
            </a:r>
          </a:p>
          <a:p>
            <a:pPr algn="just">
              <a:lnSpc>
                <a:spcPct val="115000"/>
              </a:lnSpc>
              <a:buClr>
                <a:srgbClr val="000000"/>
              </a:buClr>
              <a:buSzPts val="3200"/>
              <a:buFontTx/>
              <a:buChar char="-"/>
            </a:pPr>
            <a:r>
              <a:rPr lang="ru-RU" sz="3200"/>
              <a:t>Куди пішли Оля і Ліда? Оля і Ліда пішли до лісу.</a:t>
            </a:r>
          </a:p>
          <a:p>
            <a:pPr algn="just">
              <a:lnSpc>
                <a:spcPct val="115000"/>
              </a:lnSpc>
              <a:buClr>
                <a:srgbClr val="000000"/>
              </a:buClr>
              <a:buSzPts val="3200"/>
              <a:buFontTx/>
              <a:buChar char="-"/>
            </a:pPr>
            <a:r>
              <a:rPr lang="ru-RU" sz="3200"/>
              <a:t>Що зробила Оля? Оля кинула шматки газети під кущ?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Google Shape;222;p18"/>
          <p:cNvSpPr>
            <a:spLocks noChangeArrowheads="1"/>
          </p:cNvSpPr>
          <p:nvPr/>
        </p:nvSpPr>
        <p:spPr bwMode="auto">
          <a:xfrm>
            <a:off x="-3387725" y="-1939925"/>
            <a:ext cx="4808538" cy="4808538"/>
          </a:xfrm>
          <a:prstGeom prst="ellipse">
            <a:avLst/>
          </a:prstGeom>
          <a:solidFill>
            <a:srgbClr val="4FAFE3"/>
          </a:solidFill>
          <a:ln w="9525">
            <a:noFill/>
            <a:round/>
            <a:headEnd/>
            <a:tailEnd/>
          </a:ln>
        </p:spPr>
        <p:txBody>
          <a:bodyPr lIns="45700" tIns="45700" rIns="45700" bIns="45700" anchor="ctr"/>
          <a:lstStyle/>
          <a:p>
            <a:pPr>
              <a:buClr>
                <a:srgbClr val="000000"/>
              </a:buClr>
              <a:buSzPts val="1800"/>
              <a:buFont typeface="Calibri" pitchFamily="34" charset="0"/>
              <a:buNone/>
            </a:pPr>
            <a:endParaRPr lang="en-US" sz="18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52226" name="Google Shape;224;p18"/>
          <p:cNvSpPr txBox="1">
            <a:spLocks noChangeArrowheads="1"/>
          </p:cNvSpPr>
          <p:nvPr/>
        </p:nvSpPr>
        <p:spPr bwMode="auto">
          <a:xfrm>
            <a:off x="1420813" y="0"/>
            <a:ext cx="10128250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115000"/>
              </a:lnSpc>
              <a:buClr>
                <a:srgbClr val="000000"/>
              </a:buClr>
              <a:buSzPts val="3200"/>
              <a:buFont typeface="Arial" charset="0"/>
              <a:buNone/>
            </a:pPr>
            <a:r>
              <a:rPr lang="ru-RU" sz="4000" b="1" i="1">
                <a:solidFill>
                  <a:schemeClr val="tx1"/>
                </a:solidFill>
              </a:rPr>
              <a:t>Створює письмові висловлювання </a:t>
            </a:r>
            <a:r>
              <a:rPr lang="ru-RU" sz="4000" b="1">
                <a:solidFill>
                  <a:srgbClr val="4FAFE3"/>
                </a:solidFill>
              </a:rPr>
              <a:t/>
            </a:r>
            <a:br>
              <a:rPr lang="ru-RU" sz="4000" b="1">
                <a:solidFill>
                  <a:srgbClr val="4FAFE3"/>
                </a:solidFill>
              </a:rPr>
            </a:br>
            <a:r>
              <a:rPr lang="ru-RU" sz="4000" b="1">
                <a:solidFill>
                  <a:srgbClr val="4FAFE3"/>
                </a:solidFill>
              </a:rPr>
              <a:t>Робота з парах чи групах</a:t>
            </a:r>
          </a:p>
          <a:p>
            <a:pPr algn="ctr">
              <a:lnSpc>
                <a:spcPct val="115000"/>
              </a:lnSpc>
              <a:buClr>
                <a:srgbClr val="000000"/>
              </a:buClr>
              <a:buSzPts val="3200"/>
              <a:buFont typeface="Arial" charset="0"/>
              <a:buNone/>
            </a:pPr>
            <a:endParaRPr lang="ru-RU" sz="4000" b="1">
              <a:solidFill>
                <a:srgbClr val="4FAFE3"/>
              </a:solidFill>
            </a:endParaRPr>
          </a:p>
          <a:p>
            <a:pPr algn="just">
              <a:lnSpc>
                <a:spcPct val="115000"/>
              </a:lnSpc>
              <a:buClr>
                <a:srgbClr val="000000"/>
              </a:buClr>
              <a:buSzPts val="3200"/>
              <a:buFont typeface="Arial" charset="0"/>
              <a:buNone/>
            </a:pPr>
            <a:r>
              <a:rPr lang="ru-RU" sz="4000" b="1">
                <a:solidFill>
                  <a:srgbClr val="4FAFE3"/>
                </a:solidFill>
              </a:rPr>
              <a:t>			</a:t>
            </a:r>
            <a:endParaRPr lang="en-US" sz="4000">
              <a:solidFill>
                <a:srgbClr val="4FAFE3"/>
              </a:solidFill>
            </a:endParaRPr>
          </a:p>
        </p:txBody>
      </p:sp>
      <p:pic>
        <p:nvPicPr>
          <p:cNvPr id="52227" name="Google Shape;226;p18" descr="Image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2088" y="-1382713"/>
            <a:ext cx="106362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8" name="Google Shape;227;p18"/>
          <p:cNvSpPr>
            <a:spLocks noChangeArrowheads="1"/>
          </p:cNvSpPr>
          <p:nvPr/>
        </p:nvSpPr>
        <p:spPr bwMode="auto">
          <a:xfrm>
            <a:off x="8850313" y="3346450"/>
            <a:ext cx="4808537" cy="4808538"/>
          </a:xfrm>
          <a:prstGeom prst="ellipse">
            <a:avLst/>
          </a:prstGeom>
          <a:solidFill>
            <a:srgbClr val="4FAFE3"/>
          </a:solidFill>
          <a:ln w="9525">
            <a:noFill/>
            <a:round/>
            <a:headEnd/>
            <a:tailEnd/>
          </a:ln>
        </p:spPr>
        <p:txBody>
          <a:bodyPr lIns="45700" tIns="45700" rIns="45700" bIns="45700" anchor="ctr"/>
          <a:lstStyle/>
          <a:p>
            <a:pPr>
              <a:buClr>
                <a:srgbClr val="000000"/>
              </a:buClr>
              <a:buSzPts val="1800"/>
              <a:buFont typeface="Calibri" pitchFamily="34" charset="0"/>
              <a:buNone/>
            </a:pPr>
            <a:endParaRPr lang="en-US" sz="18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52229" name="Google Shape;228;p18"/>
          <p:cNvSpPr>
            <a:spLocks noChangeArrowheads="1"/>
          </p:cNvSpPr>
          <p:nvPr/>
        </p:nvSpPr>
        <p:spPr bwMode="auto">
          <a:xfrm>
            <a:off x="10791825" y="196850"/>
            <a:ext cx="925513" cy="925513"/>
          </a:xfrm>
          <a:prstGeom prst="ellipse">
            <a:avLst/>
          </a:prstGeom>
          <a:solidFill>
            <a:srgbClr val="EEB943"/>
          </a:solidFill>
          <a:ln w="9525">
            <a:noFill/>
            <a:round/>
            <a:headEnd/>
            <a:tailEnd/>
          </a:ln>
        </p:spPr>
        <p:txBody>
          <a:bodyPr lIns="45700" tIns="45700" rIns="45700" bIns="45700" anchor="ctr"/>
          <a:lstStyle/>
          <a:p>
            <a:pPr>
              <a:buClr>
                <a:srgbClr val="000000"/>
              </a:buClr>
              <a:buSzPts val="1800"/>
              <a:buFont typeface="Calibri" pitchFamily="34" charset="0"/>
              <a:buNone/>
            </a:pPr>
            <a:endParaRPr lang="en-US" sz="18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pic>
        <p:nvPicPr>
          <p:cNvPr id="52230" name="Google Shape;233;p18" descr="Image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1763" y="347663"/>
            <a:ext cx="1022350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1" name="Прямоугольник 2"/>
          <p:cNvSpPr>
            <a:spLocks noChangeArrowheads="1"/>
          </p:cNvSpPr>
          <p:nvPr/>
        </p:nvSpPr>
        <p:spPr bwMode="auto">
          <a:xfrm>
            <a:off x="827088" y="1722438"/>
            <a:ext cx="12106275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buClr>
                <a:srgbClr val="000000"/>
              </a:buClr>
              <a:buSzPts val="3200"/>
              <a:buFont typeface="Arial" charset="0"/>
              <a:buNone/>
            </a:pPr>
            <a:r>
              <a:rPr lang="ru-RU" sz="3600" b="1"/>
              <a:t>4. Складання короткої усної розповіді з подальшим </a:t>
            </a:r>
          </a:p>
          <a:p>
            <a:pPr algn="just">
              <a:lnSpc>
                <a:spcPct val="115000"/>
              </a:lnSpc>
              <a:buClr>
                <a:srgbClr val="000000"/>
              </a:buClr>
              <a:buSzPts val="3200"/>
              <a:buFont typeface="Arial" charset="0"/>
              <a:buNone/>
            </a:pPr>
            <a:r>
              <a:rPr lang="ru-RU" sz="3600" b="1"/>
              <a:t>записом.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Google Shape;222;p18"/>
          <p:cNvSpPr>
            <a:spLocks noChangeArrowheads="1"/>
          </p:cNvSpPr>
          <p:nvPr/>
        </p:nvSpPr>
        <p:spPr bwMode="auto">
          <a:xfrm>
            <a:off x="-3387725" y="-1939925"/>
            <a:ext cx="4808538" cy="4808538"/>
          </a:xfrm>
          <a:prstGeom prst="ellipse">
            <a:avLst/>
          </a:prstGeom>
          <a:solidFill>
            <a:srgbClr val="4FAFE3"/>
          </a:solidFill>
          <a:ln w="9525">
            <a:noFill/>
            <a:round/>
            <a:headEnd/>
            <a:tailEnd/>
          </a:ln>
        </p:spPr>
        <p:txBody>
          <a:bodyPr lIns="45700" tIns="45700" rIns="45700" bIns="45700" anchor="ctr"/>
          <a:lstStyle/>
          <a:p>
            <a:pPr>
              <a:buClr>
                <a:srgbClr val="000000"/>
              </a:buClr>
              <a:buSzPts val="1800"/>
              <a:buFont typeface="Calibri" pitchFamily="34" charset="0"/>
              <a:buNone/>
            </a:pPr>
            <a:endParaRPr lang="en-US" sz="18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54274" name="Google Shape;224;p18"/>
          <p:cNvSpPr txBox="1">
            <a:spLocks noChangeArrowheads="1"/>
          </p:cNvSpPr>
          <p:nvPr/>
        </p:nvSpPr>
        <p:spPr bwMode="auto">
          <a:xfrm>
            <a:off x="1420813" y="0"/>
            <a:ext cx="1012825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115000"/>
              </a:lnSpc>
              <a:buClr>
                <a:srgbClr val="000000"/>
              </a:buClr>
              <a:buSzPts val="3200"/>
              <a:buFont typeface="Arial" charset="0"/>
              <a:buNone/>
            </a:pPr>
            <a:r>
              <a:rPr lang="ru-RU" sz="4000" b="1" i="1">
                <a:solidFill>
                  <a:schemeClr val="tx1"/>
                </a:solidFill>
              </a:rPr>
              <a:t>Створює письмові висловлювання </a:t>
            </a:r>
            <a:r>
              <a:rPr lang="ru-RU" sz="4000" b="1">
                <a:solidFill>
                  <a:srgbClr val="4FAFE3"/>
                </a:solidFill>
              </a:rPr>
              <a:t/>
            </a:r>
            <a:br>
              <a:rPr lang="ru-RU" sz="4000" b="1">
                <a:solidFill>
                  <a:srgbClr val="4FAFE3"/>
                </a:solidFill>
              </a:rPr>
            </a:br>
            <a:r>
              <a:rPr lang="ru-RU" sz="4000" b="1">
                <a:solidFill>
                  <a:srgbClr val="4FAFE3"/>
                </a:solidFill>
              </a:rPr>
              <a:t>Індивідуальна робота з допомогою</a:t>
            </a:r>
          </a:p>
          <a:p>
            <a:pPr algn="ctr">
              <a:lnSpc>
                <a:spcPct val="115000"/>
              </a:lnSpc>
              <a:buClr>
                <a:srgbClr val="000000"/>
              </a:buClr>
              <a:buSzPts val="3200"/>
              <a:buFont typeface="Arial" charset="0"/>
              <a:buNone/>
            </a:pPr>
            <a:r>
              <a:rPr lang="ru-RU" sz="4000" b="1">
                <a:solidFill>
                  <a:srgbClr val="4FAFE3"/>
                </a:solidFill>
              </a:rPr>
              <a:t>батьків</a:t>
            </a:r>
          </a:p>
          <a:p>
            <a:pPr algn="ctr">
              <a:lnSpc>
                <a:spcPct val="115000"/>
              </a:lnSpc>
              <a:buClr>
                <a:srgbClr val="000000"/>
              </a:buClr>
              <a:buSzPts val="3200"/>
              <a:buFont typeface="Arial" charset="0"/>
              <a:buNone/>
            </a:pPr>
            <a:endParaRPr lang="ru-RU" sz="4000" b="1">
              <a:solidFill>
                <a:srgbClr val="4FAFE3"/>
              </a:solidFill>
            </a:endParaRPr>
          </a:p>
          <a:p>
            <a:pPr algn="ctr">
              <a:lnSpc>
                <a:spcPct val="115000"/>
              </a:lnSpc>
              <a:buClr>
                <a:srgbClr val="000000"/>
              </a:buClr>
              <a:buSzPts val="3200"/>
              <a:buFont typeface="Arial" charset="0"/>
              <a:buNone/>
            </a:pPr>
            <a:r>
              <a:rPr lang="ru-RU" sz="4000" b="1">
                <a:solidFill>
                  <a:srgbClr val="4FAFE3"/>
                </a:solidFill>
              </a:rPr>
              <a:t>					</a:t>
            </a:r>
            <a:endParaRPr lang="en-US" sz="4000">
              <a:solidFill>
                <a:srgbClr val="4FAFE3"/>
              </a:solidFill>
            </a:endParaRPr>
          </a:p>
        </p:txBody>
      </p:sp>
      <p:pic>
        <p:nvPicPr>
          <p:cNvPr id="54275" name="Google Shape;226;p18" descr="Image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2088" y="-1382713"/>
            <a:ext cx="106362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6" name="Google Shape;227;p18"/>
          <p:cNvSpPr>
            <a:spLocks noChangeArrowheads="1"/>
          </p:cNvSpPr>
          <p:nvPr/>
        </p:nvSpPr>
        <p:spPr bwMode="auto">
          <a:xfrm>
            <a:off x="8850313" y="3346450"/>
            <a:ext cx="4808537" cy="4808538"/>
          </a:xfrm>
          <a:prstGeom prst="ellipse">
            <a:avLst/>
          </a:prstGeom>
          <a:solidFill>
            <a:srgbClr val="4FAFE3"/>
          </a:solidFill>
          <a:ln w="9525">
            <a:noFill/>
            <a:round/>
            <a:headEnd/>
            <a:tailEnd/>
          </a:ln>
        </p:spPr>
        <p:txBody>
          <a:bodyPr lIns="45700" tIns="45700" rIns="45700" bIns="45700" anchor="ctr"/>
          <a:lstStyle/>
          <a:p>
            <a:pPr>
              <a:buClr>
                <a:srgbClr val="000000"/>
              </a:buClr>
              <a:buSzPts val="1800"/>
              <a:buFont typeface="Calibri" pitchFamily="34" charset="0"/>
              <a:buNone/>
            </a:pPr>
            <a:endParaRPr lang="en-US" sz="18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54277" name="Google Shape;228;p18"/>
          <p:cNvSpPr>
            <a:spLocks noChangeArrowheads="1"/>
          </p:cNvSpPr>
          <p:nvPr/>
        </p:nvSpPr>
        <p:spPr bwMode="auto">
          <a:xfrm>
            <a:off x="11085513" y="1770063"/>
            <a:ext cx="927100" cy="925512"/>
          </a:xfrm>
          <a:prstGeom prst="ellipse">
            <a:avLst/>
          </a:prstGeom>
          <a:solidFill>
            <a:srgbClr val="EEB943"/>
          </a:solidFill>
          <a:ln w="9525">
            <a:noFill/>
            <a:round/>
            <a:headEnd/>
            <a:tailEnd/>
          </a:ln>
        </p:spPr>
        <p:txBody>
          <a:bodyPr lIns="45700" tIns="45700" rIns="45700" bIns="45700" anchor="ctr"/>
          <a:lstStyle/>
          <a:p>
            <a:pPr>
              <a:buClr>
                <a:srgbClr val="000000"/>
              </a:buClr>
              <a:buSzPts val="1800"/>
              <a:buFont typeface="Calibri" pitchFamily="34" charset="0"/>
              <a:buNone/>
            </a:pPr>
            <a:endParaRPr lang="en-US" sz="18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pic>
        <p:nvPicPr>
          <p:cNvPr id="54278" name="Google Shape;233;p18" descr="Image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1763" y="347663"/>
            <a:ext cx="1022350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9" name="Прямоугольник 1"/>
          <p:cNvSpPr>
            <a:spLocks noChangeArrowheads="1"/>
          </p:cNvSpPr>
          <p:nvPr/>
        </p:nvSpPr>
        <p:spPr bwMode="auto">
          <a:xfrm>
            <a:off x="471488" y="1831975"/>
            <a:ext cx="11444287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AutoNum type="arabicPeriod"/>
            </a:pPr>
            <a:r>
              <a:rPr lang="uk-UA" sz="3200">
                <a:solidFill>
                  <a:srgbClr val="333333"/>
                </a:solidFill>
              </a:rPr>
              <a:t> </a:t>
            </a:r>
            <a:r>
              <a:rPr lang="uk-UA" sz="2800">
                <a:solidFill>
                  <a:srgbClr val="333333"/>
                </a:solidFill>
              </a:rPr>
              <a:t>Складання списків покупок.</a:t>
            </a:r>
          </a:p>
          <a:p>
            <a:pPr>
              <a:buClr>
                <a:srgbClr val="000000"/>
              </a:buClr>
              <a:buFont typeface="Arial" charset="0"/>
              <a:buAutoNum type="arabicPeriod"/>
            </a:pPr>
            <a:r>
              <a:rPr lang="uk-UA" sz="2800">
                <a:solidFill>
                  <a:srgbClr val="333333"/>
                </a:solidFill>
              </a:rPr>
              <a:t> Запис спогадів.</a:t>
            </a:r>
          </a:p>
          <a:p>
            <a:pPr>
              <a:buClr>
                <a:srgbClr val="000000"/>
              </a:buClr>
              <a:buFont typeface="Arial" charset="0"/>
              <a:buAutoNum type="arabicPeriod"/>
            </a:pPr>
            <a:r>
              <a:rPr lang="uk-UA" sz="2800">
                <a:solidFill>
                  <a:srgbClr val="333333"/>
                </a:solidFill>
              </a:rPr>
              <a:t> Оформлення сімейного фотоальбому (підписи до фото).</a:t>
            </a:r>
          </a:p>
          <a:p>
            <a:pPr>
              <a:buClr>
                <a:srgbClr val="000000"/>
              </a:buClr>
              <a:buFont typeface="Arial" charset="0"/>
              <a:buAutoNum type="arabicPeriod"/>
            </a:pPr>
            <a:r>
              <a:rPr lang="uk-UA" sz="2800">
                <a:solidFill>
                  <a:srgbClr val="333333"/>
                </a:solidFill>
              </a:rPr>
              <a:t>Участь у конкурсах, наприклад, які організовують дитячі журнали, бібліотеки тощо.</a:t>
            </a:r>
          </a:p>
          <a:p>
            <a:pPr>
              <a:buClr>
                <a:srgbClr val="000000"/>
              </a:buClr>
              <a:buFont typeface="Arial" charset="0"/>
              <a:buAutoNum type="arabicPeriod"/>
            </a:pPr>
            <a:r>
              <a:rPr lang="uk-UA" sz="2800">
                <a:solidFill>
                  <a:srgbClr val="333333"/>
                </a:solidFill>
              </a:rPr>
              <a:t>Листування з однолітками чи родичами.</a:t>
            </a:r>
          </a:p>
          <a:p>
            <a:pPr>
              <a:buClr>
                <a:srgbClr val="000000"/>
              </a:buClr>
              <a:buFont typeface="Arial" charset="0"/>
              <a:buAutoNum type="arabicPeriod"/>
            </a:pPr>
            <a:r>
              <a:rPr lang="uk-UA" sz="2800">
                <a:solidFill>
                  <a:srgbClr val="333333"/>
                </a:solidFill>
              </a:rPr>
              <a:t>Написання відгуків (коментарів) після перегляду мультфільмів, читання книг, відвідування музеїв, кафе тощо.</a:t>
            </a:r>
          </a:p>
          <a:p>
            <a:pPr>
              <a:buClr>
                <a:srgbClr val="000000"/>
              </a:buClr>
              <a:buFont typeface="Arial" charset="0"/>
              <a:buAutoNum type="arabicPeriod"/>
            </a:pPr>
            <a:r>
              <a:rPr lang="uk-UA" sz="2800">
                <a:solidFill>
                  <a:srgbClr val="333333"/>
                </a:solidFill>
              </a:rPr>
              <a:t>Написання запрошень на сімейні події.</a:t>
            </a:r>
          </a:p>
          <a:p>
            <a:pPr>
              <a:buClr>
                <a:srgbClr val="000000"/>
              </a:buClr>
              <a:buFont typeface="Arial" charset="0"/>
              <a:buAutoNum type="arabicPeriod"/>
            </a:pPr>
            <a:r>
              <a:rPr lang="uk-UA" sz="2800">
                <a:solidFill>
                  <a:srgbClr val="333333"/>
                </a:solidFill>
              </a:rPr>
              <a:t>Створення листівок для друзів, родичів, вчителів, військових.</a:t>
            </a:r>
            <a:endParaRPr lang="uk-UA" sz="3200">
              <a:solidFill>
                <a:srgbClr val="3333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Google Shape;222;p18"/>
          <p:cNvSpPr>
            <a:spLocks noChangeArrowheads="1"/>
          </p:cNvSpPr>
          <p:nvPr/>
        </p:nvSpPr>
        <p:spPr bwMode="auto">
          <a:xfrm>
            <a:off x="-3387725" y="-1939925"/>
            <a:ext cx="4808538" cy="4808538"/>
          </a:xfrm>
          <a:prstGeom prst="ellipse">
            <a:avLst/>
          </a:prstGeom>
          <a:solidFill>
            <a:srgbClr val="4FAFE3"/>
          </a:solidFill>
          <a:ln w="9525">
            <a:noFill/>
            <a:round/>
            <a:headEnd/>
            <a:tailEnd/>
          </a:ln>
        </p:spPr>
        <p:txBody>
          <a:bodyPr lIns="45700" tIns="45700" rIns="45700" bIns="45700" anchor="ctr"/>
          <a:lstStyle/>
          <a:p>
            <a:pPr>
              <a:buClr>
                <a:srgbClr val="000000"/>
              </a:buClr>
              <a:buSzPts val="1800"/>
              <a:buFont typeface="Calibri" pitchFamily="34" charset="0"/>
              <a:buNone/>
            </a:pPr>
            <a:endParaRPr lang="en-US" sz="18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56322" name="Google Shape;224;p18"/>
          <p:cNvSpPr txBox="1">
            <a:spLocks noChangeArrowheads="1"/>
          </p:cNvSpPr>
          <p:nvPr/>
        </p:nvSpPr>
        <p:spPr bwMode="auto">
          <a:xfrm>
            <a:off x="1420813" y="0"/>
            <a:ext cx="10128250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115000"/>
              </a:lnSpc>
              <a:buClr>
                <a:srgbClr val="000000"/>
              </a:buClr>
              <a:buSzPts val="3200"/>
              <a:buFont typeface="Arial" charset="0"/>
              <a:buNone/>
            </a:pPr>
            <a:r>
              <a:rPr lang="ru-RU" sz="4000" b="1" i="1">
                <a:solidFill>
                  <a:schemeClr val="tx1"/>
                </a:solidFill>
              </a:rPr>
              <a:t>Створює письмові висловлювання </a:t>
            </a:r>
            <a:r>
              <a:rPr lang="ru-RU" sz="4000" b="1">
                <a:solidFill>
                  <a:srgbClr val="4FAFE3"/>
                </a:solidFill>
              </a:rPr>
              <a:t/>
            </a:r>
            <a:br>
              <a:rPr lang="ru-RU" sz="4000" b="1">
                <a:solidFill>
                  <a:srgbClr val="4FAFE3"/>
                </a:solidFill>
              </a:rPr>
            </a:br>
            <a:r>
              <a:rPr lang="ru-RU" sz="4000" b="1">
                <a:solidFill>
                  <a:srgbClr val="4FAFE3"/>
                </a:solidFill>
              </a:rPr>
              <a:t>Онлайн-ідеї для синхронного режиму</a:t>
            </a:r>
          </a:p>
          <a:p>
            <a:pPr algn="ctr">
              <a:lnSpc>
                <a:spcPct val="115000"/>
              </a:lnSpc>
              <a:buClr>
                <a:srgbClr val="000000"/>
              </a:buClr>
              <a:buSzPts val="3200"/>
              <a:buFont typeface="Arial" charset="0"/>
              <a:buNone/>
            </a:pPr>
            <a:endParaRPr lang="ru-RU" sz="4000" b="1">
              <a:solidFill>
                <a:srgbClr val="4FAFE3"/>
              </a:solidFill>
            </a:endParaRPr>
          </a:p>
          <a:p>
            <a:pPr algn="ctr">
              <a:lnSpc>
                <a:spcPct val="115000"/>
              </a:lnSpc>
              <a:buClr>
                <a:srgbClr val="000000"/>
              </a:buClr>
              <a:buSzPts val="3200"/>
              <a:buFont typeface="Arial" charset="0"/>
              <a:buNone/>
            </a:pPr>
            <a:r>
              <a:rPr lang="ru-RU" sz="4000" b="1">
                <a:solidFill>
                  <a:srgbClr val="4FAFE3"/>
                </a:solidFill>
              </a:rPr>
              <a:t>					</a:t>
            </a:r>
            <a:endParaRPr lang="en-US" sz="4000">
              <a:solidFill>
                <a:srgbClr val="4FAFE3"/>
              </a:solidFill>
            </a:endParaRPr>
          </a:p>
        </p:txBody>
      </p:sp>
      <p:pic>
        <p:nvPicPr>
          <p:cNvPr id="56323" name="Google Shape;226;p18" descr="Image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2088" y="-1382713"/>
            <a:ext cx="106362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4" name="Google Shape;227;p18"/>
          <p:cNvSpPr>
            <a:spLocks noChangeArrowheads="1"/>
          </p:cNvSpPr>
          <p:nvPr/>
        </p:nvSpPr>
        <p:spPr bwMode="auto">
          <a:xfrm>
            <a:off x="8850313" y="3346450"/>
            <a:ext cx="4808537" cy="4808538"/>
          </a:xfrm>
          <a:prstGeom prst="ellipse">
            <a:avLst/>
          </a:prstGeom>
          <a:solidFill>
            <a:srgbClr val="4FAFE3"/>
          </a:solidFill>
          <a:ln w="9525">
            <a:noFill/>
            <a:round/>
            <a:headEnd/>
            <a:tailEnd/>
          </a:ln>
        </p:spPr>
        <p:txBody>
          <a:bodyPr lIns="45700" tIns="45700" rIns="45700" bIns="45700" anchor="ctr"/>
          <a:lstStyle/>
          <a:p>
            <a:pPr>
              <a:buClr>
                <a:srgbClr val="000000"/>
              </a:buClr>
              <a:buSzPts val="1800"/>
              <a:buFont typeface="Calibri" pitchFamily="34" charset="0"/>
              <a:buNone/>
            </a:pPr>
            <a:endParaRPr lang="en-US" sz="18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56325" name="Google Shape;228;p18"/>
          <p:cNvSpPr>
            <a:spLocks noChangeArrowheads="1"/>
          </p:cNvSpPr>
          <p:nvPr/>
        </p:nvSpPr>
        <p:spPr bwMode="auto">
          <a:xfrm>
            <a:off x="11253788" y="147638"/>
            <a:ext cx="927100" cy="927100"/>
          </a:xfrm>
          <a:prstGeom prst="ellipse">
            <a:avLst/>
          </a:prstGeom>
          <a:solidFill>
            <a:srgbClr val="EEB943"/>
          </a:solidFill>
          <a:ln w="9525">
            <a:noFill/>
            <a:round/>
            <a:headEnd/>
            <a:tailEnd/>
          </a:ln>
        </p:spPr>
        <p:txBody>
          <a:bodyPr lIns="45700" tIns="45700" rIns="45700" bIns="45700" anchor="ctr"/>
          <a:lstStyle/>
          <a:p>
            <a:pPr>
              <a:buClr>
                <a:srgbClr val="000000"/>
              </a:buClr>
              <a:buSzPts val="1800"/>
              <a:buFont typeface="Calibri" pitchFamily="34" charset="0"/>
              <a:buNone/>
            </a:pPr>
            <a:endParaRPr lang="en-US" sz="18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pic>
        <p:nvPicPr>
          <p:cNvPr id="56326" name="Google Shape;233;p18" descr="Image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1763" y="347663"/>
            <a:ext cx="1022350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7" name="Прямоугольник 1"/>
          <p:cNvSpPr>
            <a:spLocks noChangeArrowheads="1"/>
          </p:cNvSpPr>
          <p:nvPr/>
        </p:nvSpPr>
        <p:spPr bwMode="auto">
          <a:xfrm>
            <a:off x="471488" y="1831975"/>
            <a:ext cx="114442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AutoNum type="arabicPeriod"/>
            </a:pPr>
            <a:endParaRPr lang="uk-UA" sz="3200">
              <a:solidFill>
                <a:srgbClr val="333333"/>
              </a:solidFill>
            </a:endParaRPr>
          </a:p>
        </p:txBody>
      </p:sp>
      <p:sp>
        <p:nvSpPr>
          <p:cNvPr id="56328" name="Прямоугольник 2"/>
          <p:cNvSpPr>
            <a:spLocks noChangeArrowheads="1"/>
          </p:cNvSpPr>
          <p:nvPr/>
        </p:nvSpPr>
        <p:spPr bwMode="auto">
          <a:xfrm>
            <a:off x="788988" y="1373188"/>
            <a:ext cx="1046480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AutoNum type="arabicPeriod"/>
            </a:pPr>
            <a:r>
              <a:rPr lang="ru-RU" sz="3200" b="1">
                <a:solidFill>
                  <a:srgbClr val="333333"/>
                </a:solidFill>
              </a:rPr>
              <a:t> Письмові загадки.</a:t>
            </a:r>
            <a:r>
              <a:rPr lang="ru-RU" sz="2800"/>
              <a:t/>
            </a:r>
            <a:br>
              <a:rPr lang="ru-RU" sz="2800"/>
            </a:br>
            <a:r>
              <a:rPr lang="ru-RU" sz="2800" b="1" i="1">
                <a:solidFill>
                  <a:schemeClr val="tx1"/>
                </a:solidFill>
              </a:rPr>
              <a:t>Наприклад. </a:t>
            </a:r>
            <a:r>
              <a:rPr lang="ru-RU" sz="2800">
                <a:solidFill>
                  <a:srgbClr val="333333"/>
                </a:solidFill>
              </a:rPr>
              <a:t>Опиши тварину, не називаючи її. Готовий текст сфотографуй та надішли вчителю. 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2800">
                <a:solidFill>
                  <a:srgbClr val="333333"/>
                </a:solidFill>
              </a:rPr>
              <a:t>Вчитель під час уроку демонструє дитячі роботи, а діти пишуть здогадки у чаті.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endParaRPr lang="ru-RU" sz="2800"/>
          </a:p>
          <a:p>
            <a:pPr>
              <a:buClr>
                <a:srgbClr val="000000"/>
              </a:buClr>
              <a:buFont typeface="Arial" charset="0"/>
              <a:buAutoNum type="arabicPeriod" startAt="2"/>
            </a:pPr>
            <a:r>
              <a:rPr lang="ru-RU" sz="2800" b="1"/>
              <a:t> З</a:t>
            </a:r>
            <a:r>
              <a:rPr lang="ru-RU" sz="2800" b="1">
                <a:solidFill>
                  <a:srgbClr val="333333"/>
                </a:solidFill>
              </a:rPr>
              <a:t>апитання-відповідь.</a:t>
            </a:r>
            <a:r>
              <a:rPr lang="ru-RU" sz="2800"/>
              <a:t/>
            </a:r>
            <a:br>
              <a:rPr lang="ru-RU" sz="2800"/>
            </a:br>
            <a:r>
              <a:rPr lang="ru-RU" sz="2800" b="1" i="1">
                <a:solidFill>
                  <a:srgbClr val="333333"/>
                </a:solidFill>
              </a:rPr>
              <a:t>Наприклад.</a:t>
            </a:r>
            <a:r>
              <a:rPr lang="ru-RU" sz="2800">
                <a:solidFill>
                  <a:srgbClr val="333333"/>
                </a:solidFill>
              </a:rPr>
              <a:t> Напиши запитання, які ти хочеш поставити своїм однокласникам. </a:t>
            </a:r>
          </a:p>
          <a:p>
            <a:pPr algn="just">
              <a:buClr>
                <a:srgbClr val="000000"/>
              </a:buClr>
              <a:buFont typeface="Arial" charset="0"/>
              <a:buNone/>
            </a:pPr>
            <a:r>
              <a:rPr lang="ru-RU" sz="2800">
                <a:solidFill>
                  <a:srgbClr val="333333"/>
                </a:solidFill>
              </a:rPr>
              <a:t>Вчитель під час уроку демонструє запитання, а діти набирають відповіді у чаті.</a:t>
            </a:r>
            <a:endParaRPr lang="ru-RU" sz="2800"/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/>
              <a:t/>
            </a:r>
            <a:br>
              <a:rPr lang="ru-RU"/>
            </a:br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Google Shape;222;p18"/>
          <p:cNvSpPr>
            <a:spLocks noChangeArrowheads="1"/>
          </p:cNvSpPr>
          <p:nvPr/>
        </p:nvSpPr>
        <p:spPr bwMode="auto">
          <a:xfrm>
            <a:off x="-3387725" y="-1939925"/>
            <a:ext cx="4808538" cy="4808538"/>
          </a:xfrm>
          <a:prstGeom prst="ellipse">
            <a:avLst/>
          </a:prstGeom>
          <a:solidFill>
            <a:srgbClr val="4FAFE3"/>
          </a:solidFill>
          <a:ln w="9525">
            <a:noFill/>
            <a:round/>
            <a:headEnd/>
            <a:tailEnd/>
          </a:ln>
        </p:spPr>
        <p:txBody>
          <a:bodyPr lIns="45700" tIns="45700" rIns="45700" bIns="45700" anchor="ctr"/>
          <a:lstStyle/>
          <a:p>
            <a:pPr>
              <a:buClr>
                <a:srgbClr val="000000"/>
              </a:buClr>
              <a:buSzPts val="1800"/>
              <a:buFont typeface="Calibri" pitchFamily="34" charset="0"/>
              <a:buNone/>
            </a:pPr>
            <a:endParaRPr lang="en-US" sz="18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58370" name="Google Shape;224;p18"/>
          <p:cNvSpPr txBox="1">
            <a:spLocks noChangeArrowheads="1"/>
          </p:cNvSpPr>
          <p:nvPr/>
        </p:nvSpPr>
        <p:spPr bwMode="auto">
          <a:xfrm>
            <a:off x="1420813" y="0"/>
            <a:ext cx="1012825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115000"/>
              </a:lnSpc>
              <a:buClr>
                <a:srgbClr val="000000"/>
              </a:buClr>
              <a:buSzPts val="3200"/>
              <a:buFont typeface="Arial" charset="0"/>
              <a:buNone/>
            </a:pPr>
            <a:r>
              <a:rPr lang="ru-RU" sz="4000" b="1" i="1">
                <a:solidFill>
                  <a:schemeClr val="tx1"/>
                </a:solidFill>
              </a:rPr>
              <a:t>Створює письмові висловлювання </a:t>
            </a:r>
            <a:r>
              <a:rPr lang="ru-RU" sz="4000" b="1">
                <a:solidFill>
                  <a:srgbClr val="4FAFE3"/>
                </a:solidFill>
              </a:rPr>
              <a:t/>
            </a:r>
            <a:br>
              <a:rPr lang="ru-RU" sz="4000" b="1">
                <a:solidFill>
                  <a:srgbClr val="4FAFE3"/>
                </a:solidFill>
              </a:rPr>
            </a:br>
            <a:r>
              <a:rPr lang="ru-RU" sz="4000" b="1">
                <a:solidFill>
                  <a:srgbClr val="4FAFE3"/>
                </a:solidFill>
              </a:rPr>
              <a:t>Онлайн-ідеї для роботи в синхронному й асинхронному режимі</a:t>
            </a:r>
          </a:p>
          <a:p>
            <a:pPr algn="ctr">
              <a:lnSpc>
                <a:spcPct val="115000"/>
              </a:lnSpc>
              <a:buClr>
                <a:srgbClr val="000000"/>
              </a:buClr>
              <a:buSzPts val="3200"/>
              <a:buFont typeface="Arial" charset="0"/>
              <a:buNone/>
            </a:pPr>
            <a:endParaRPr lang="ru-RU" sz="4000" b="1">
              <a:solidFill>
                <a:srgbClr val="4FAFE3"/>
              </a:solidFill>
            </a:endParaRPr>
          </a:p>
          <a:p>
            <a:pPr algn="ctr">
              <a:lnSpc>
                <a:spcPct val="115000"/>
              </a:lnSpc>
              <a:buClr>
                <a:srgbClr val="000000"/>
              </a:buClr>
              <a:buSzPts val="3200"/>
              <a:buFont typeface="Arial" charset="0"/>
              <a:buNone/>
            </a:pPr>
            <a:r>
              <a:rPr lang="ru-RU" sz="4000" b="1">
                <a:solidFill>
                  <a:srgbClr val="4FAFE3"/>
                </a:solidFill>
              </a:rPr>
              <a:t>					</a:t>
            </a:r>
            <a:endParaRPr lang="en-US" sz="4000">
              <a:solidFill>
                <a:srgbClr val="4FAFE3"/>
              </a:solidFill>
            </a:endParaRPr>
          </a:p>
        </p:txBody>
      </p:sp>
      <p:pic>
        <p:nvPicPr>
          <p:cNvPr id="58371" name="Google Shape;226;p18" descr="Image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2088" y="-1382713"/>
            <a:ext cx="106362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2" name="Google Shape;227;p18"/>
          <p:cNvSpPr>
            <a:spLocks noChangeArrowheads="1"/>
          </p:cNvSpPr>
          <p:nvPr/>
        </p:nvSpPr>
        <p:spPr bwMode="auto">
          <a:xfrm>
            <a:off x="8850313" y="3346450"/>
            <a:ext cx="4808537" cy="4808538"/>
          </a:xfrm>
          <a:prstGeom prst="ellipse">
            <a:avLst/>
          </a:prstGeom>
          <a:solidFill>
            <a:srgbClr val="4FAFE3"/>
          </a:solidFill>
          <a:ln w="9525">
            <a:noFill/>
            <a:round/>
            <a:headEnd/>
            <a:tailEnd/>
          </a:ln>
        </p:spPr>
        <p:txBody>
          <a:bodyPr lIns="45700" tIns="45700" rIns="45700" bIns="45700" anchor="ctr"/>
          <a:lstStyle/>
          <a:p>
            <a:pPr>
              <a:buClr>
                <a:srgbClr val="000000"/>
              </a:buClr>
              <a:buSzPts val="1800"/>
              <a:buFont typeface="Calibri" pitchFamily="34" charset="0"/>
              <a:buNone/>
            </a:pPr>
            <a:endParaRPr lang="en-US" sz="18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58373" name="Google Shape;228;p18"/>
          <p:cNvSpPr>
            <a:spLocks noChangeArrowheads="1"/>
          </p:cNvSpPr>
          <p:nvPr/>
        </p:nvSpPr>
        <p:spPr bwMode="auto">
          <a:xfrm>
            <a:off x="11214100" y="-11113"/>
            <a:ext cx="927100" cy="927101"/>
          </a:xfrm>
          <a:prstGeom prst="ellipse">
            <a:avLst/>
          </a:prstGeom>
          <a:solidFill>
            <a:srgbClr val="EEB943"/>
          </a:solidFill>
          <a:ln w="9525">
            <a:noFill/>
            <a:round/>
            <a:headEnd/>
            <a:tailEnd/>
          </a:ln>
        </p:spPr>
        <p:txBody>
          <a:bodyPr lIns="45700" tIns="45700" rIns="45700" bIns="45700" anchor="ctr"/>
          <a:lstStyle/>
          <a:p>
            <a:pPr>
              <a:buClr>
                <a:srgbClr val="000000"/>
              </a:buClr>
              <a:buSzPts val="1800"/>
              <a:buFont typeface="Calibri" pitchFamily="34" charset="0"/>
              <a:buNone/>
            </a:pPr>
            <a:endParaRPr lang="en-US" sz="18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pic>
        <p:nvPicPr>
          <p:cNvPr id="58374" name="Google Shape;233;p18" descr="Image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1763" y="347663"/>
            <a:ext cx="1022350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5" name="Прямоугольник 1"/>
          <p:cNvSpPr>
            <a:spLocks noChangeArrowheads="1"/>
          </p:cNvSpPr>
          <p:nvPr/>
        </p:nvSpPr>
        <p:spPr bwMode="auto">
          <a:xfrm>
            <a:off x="463550" y="2316163"/>
            <a:ext cx="56007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sz="3600">
                <a:solidFill>
                  <a:srgbClr val="333333"/>
                </a:solidFill>
              </a:rPr>
              <a:t>Google Classroom</a:t>
            </a:r>
            <a:endParaRPr lang="uk-UA" sz="3600"/>
          </a:p>
        </p:txBody>
      </p:sp>
      <p:sp>
        <p:nvSpPr>
          <p:cNvPr id="58376" name="Прямоугольник 2"/>
          <p:cNvSpPr>
            <a:spLocks noChangeArrowheads="1"/>
          </p:cNvSpPr>
          <p:nvPr/>
        </p:nvSpPr>
        <p:spPr bwMode="auto">
          <a:xfrm>
            <a:off x="484188" y="2962275"/>
            <a:ext cx="836612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sz="3600">
                <a:solidFill>
                  <a:srgbClr val="333333"/>
                </a:solidFill>
                <a:hlinkClick r:id="rId5"/>
              </a:rPr>
              <a:t>Padlet</a:t>
            </a:r>
            <a:endParaRPr lang="uk-UA" sz="3600">
              <a:solidFill>
                <a:srgbClr val="333333"/>
              </a:solidFill>
            </a:endParaRP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3600"/>
              <a:t>Застосунок “Вивчаю - не чекаю”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uk-UA" sz="3600"/>
              <a:t>Опитування в </a:t>
            </a:r>
            <a:r>
              <a:rPr lang="en-US" sz="3600"/>
              <a:t>Google Forms</a:t>
            </a:r>
            <a:endParaRPr lang="uk-UA" sz="3600"/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sz="3600">
                <a:hlinkClick r:id="rId6"/>
              </a:rPr>
              <a:t>Canva</a:t>
            </a:r>
            <a:endParaRPr lang="ru-RU" sz="3600"/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3600"/>
              <a:t/>
            </a:r>
            <a:br>
              <a:rPr lang="ru-RU" sz="3600"/>
            </a:br>
            <a:endParaRPr lang="uk-UA" sz="3600"/>
          </a:p>
        </p:txBody>
      </p:sp>
      <p:pic>
        <p:nvPicPr>
          <p:cNvPr id="58377" name="Picture 6" descr="Canva — Вікіпедія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705975" y="2276475"/>
            <a:ext cx="2138363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8" name="Picture 12" descr="What is Google Forms?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212138" y="4473575"/>
            <a:ext cx="2154237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9" name="Picture 16" descr="Онлайн-доска Padlet для учителя: что и как? — Взгляд по ту сторону парты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680575" y="4473575"/>
            <a:ext cx="3067050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80" name="Picture 18" descr="Вивчаю – не чекаю | Застосунок для учнів 1-4 класу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203825" y="4829175"/>
            <a:ext cx="2562225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81" name="Picture 20" descr="Google Classroom — Вікіпедія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527300" y="5130800"/>
            <a:ext cx="1320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AF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Google Shape;53;p2"/>
          <p:cNvSpPr>
            <a:spLocks noChangeArrowheads="1"/>
          </p:cNvSpPr>
          <p:nvPr/>
        </p:nvSpPr>
        <p:spPr bwMode="auto">
          <a:xfrm>
            <a:off x="7485063" y="3903663"/>
            <a:ext cx="6370637" cy="6370637"/>
          </a:xfrm>
          <a:prstGeom prst="ellipse">
            <a:avLst/>
          </a:prstGeom>
          <a:solidFill>
            <a:srgbClr val="F5BEBC"/>
          </a:solidFill>
          <a:ln w="9525">
            <a:noFill/>
            <a:round/>
            <a:headEnd/>
            <a:tailEnd/>
          </a:ln>
        </p:spPr>
        <p:txBody>
          <a:bodyPr lIns="45700" tIns="45700" rIns="45700" bIns="45700" anchor="ctr"/>
          <a:lstStyle/>
          <a:p>
            <a:pPr>
              <a:buClr>
                <a:srgbClr val="000000"/>
              </a:buClr>
              <a:buSzPts val="1800"/>
              <a:buFont typeface="Calibri" pitchFamily="34" charset="0"/>
              <a:buNone/>
            </a:pPr>
            <a:endParaRPr lang="en-US" sz="18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3315" name="Google Shape;54;p2"/>
          <p:cNvSpPr>
            <a:spLocks noChangeArrowheads="1"/>
          </p:cNvSpPr>
          <p:nvPr/>
        </p:nvSpPr>
        <p:spPr bwMode="auto">
          <a:xfrm>
            <a:off x="1712913" y="1130300"/>
            <a:ext cx="8766175" cy="4264025"/>
          </a:xfrm>
          <a:prstGeom prst="roundRect">
            <a:avLst>
              <a:gd name="adj" fmla="val 14005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45700" tIns="45700" rIns="45700" bIns="45700" anchor="ctr"/>
          <a:lstStyle/>
          <a:p>
            <a:pPr algn="ctr">
              <a:lnSpc>
                <a:spcPct val="120000"/>
              </a:lnSpc>
              <a:spcBef>
                <a:spcPts val="1000"/>
              </a:spcBef>
              <a:buClr>
                <a:srgbClr val="000000"/>
              </a:buClr>
              <a:buSzPts val="1800"/>
              <a:buFont typeface="Arial" charset="0"/>
              <a:buNone/>
            </a:pPr>
            <a:endParaRPr lang="ru-RU" sz="1800">
              <a:latin typeface="Comfortaa Medium"/>
              <a:cs typeface="Calibri" pitchFamily="34" charset="0"/>
              <a:sym typeface="Comfortaa Medium"/>
            </a:endParaRPr>
          </a:p>
          <a:p>
            <a:pPr algn="ctr">
              <a:lnSpc>
                <a:spcPct val="120000"/>
              </a:lnSpc>
              <a:spcBef>
                <a:spcPts val="1000"/>
              </a:spcBef>
              <a:buClr>
                <a:srgbClr val="000000"/>
              </a:buClr>
              <a:buSzPts val="1800"/>
              <a:buFont typeface="Arial" charset="0"/>
              <a:buNone/>
            </a:pPr>
            <a:endParaRPr lang="ru-RU" sz="1800">
              <a:latin typeface="Comfortaa Medium"/>
              <a:cs typeface="Calibri" pitchFamily="34" charset="0"/>
              <a:sym typeface="Comfortaa Medium"/>
            </a:endParaRPr>
          </a:p>
          <a:p>
            <a:pPr algn="ctr">
              <a:lnSpc>
                <a:spcPct val="120000"/>
              </a:lnSpc>
              <a:spcBef>
                <a:spcPts val="1000"/>
              </a:spcBef>
              <a:buClr>
                <a:srgbClr val="000000"/>
              </a:buClr>
              <a:buSzPts val="1800"/>
              <a:buFont typeface="Arial" charset="0"/>
              <a:buNone/>
            </a:pPr>
            <a:endParaRPr lang="ru-RU" sz="1800">
              <a:latin typeface="Comfortaa Medium"/>
              <a:cs typeface="Calibri" pitchFamily="34" charset="0"/>
              <a:sym typeface="Comfortaa Medium"/>
            </a:endParaRPr>
          </a:p>
          <a:p>
            <a:pPr algn="ctr">
              <a:lnSpc>
                <a:spcPct val="120000"/>
              </a:lnSpc>
              <a:spcBef>
                <a:spcPts val="1000"/>
              </a:spcBef>
              <a:buClr>
                <a:srgbClr val="000000"/>
              </a:buClr>
              <a:buSzPts val="1800"/>
              <a:buFont typeface="Arial" charset="0"/>
              <a:buNone/>
            </a:pPr>
            <a:r>
              <a:rPr lang="ru-RU" sz="1800">
                <a:latin typeface="Comfortaa Medium"/>
                <a:cs typeface="Calibri" pitchFamily="34" charset="0"/>
                <a:sym typeface="Comfortaa Medium"/>
              </a:rPr>
              <a:t>В</a:t>
            </a:r>
            <a:r>
              <a:rPr lang="ru-RU" sz="1800">
                <a:latin typeface="Comfortaa Medium"/>
                <a:sym typeface="Comfortaa Medium"/>
              </a:rPr>
              <a:t>иявлення та подолання навчальних втрат крізь призму Державного стандарту початкової освіти.</a:t>
            </a:r>
            <a:endParaRPr lang="uk-UA" sz="18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pic>
        <p:nvPicPr>
          <p:cNvPr id="13316" name="Google Shape;55;p2" descr="Image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538" y="446088"/>
            <a:ext cx="1458912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Google Shape;56;p2"/>
          <p:cNvSpPr txBox="1">
            <a:spLocks noChangeArrowheads="1"/>
          </p:cNvSpPr>
          <p:nvPr/>
        </p:nvSpPr>
        <p:spPr bwMode="auto">
          <a:xfrm>
            <a:off x="2643188" y="1778000"/>
            <a:ext cx="7269162" cy="185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115000"/>
              </a:lnSpc>
              <a:buClr>
                <a:srgbClr val="000000"/>
              </a:buClr>
              <a:buSzPts val="3200"/>
              <a:buFont typeface="Arial" charset="0"/>
              <a:buNone/>
            </a:pPr>
            <a:r>
              <a:rPr lang="ru-RU" sz="3600" b="1"/>
              <a:t>“Читання та письмо: рухаємося разом до успіху”</a:t>
            </a:r>
            <a:endParaRPr lang="ru-RU" sz="3600">
              <a:cs typeface="Calibri" pitchFamily="34" charset="0"/>
              <a:sym typeface="Calibri" pitchFamily="34" charset="0"/>
            </a:endParaRPr>
          </a:p>
          <a:p>
            <a:pPr algn="ctr">
              <a:lnSpc>
                <a:spcPct val="115000"/>
              </a:lnSpc>
              <a:buClr>
                <a:srgbClr val="000000"/>
              </a:buClr>
              <a:buSzPts val="3200"/>
              <a:buFont typeface="Arial" charset="0"/>
              <a:buNone/>
            </a:pPr>
            <a:endParaRPr lang="en-US" sz="18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3318" name="Google Shape;57;p2"/>
          <p:cNvSpPr>
            <a:spLocks noChangeArrowheads="1"/>
          </p:cNvSpPr>
          <p:nvPr/>
        </p:nvSpPr>
        <p:spPr bwMode="auto">
          <a:xfrm>
            <a:off x="10687050" y="4302125"/>
            <a:ext cx="1092200" cy="10922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45700" tIns="45700" rIns="45700" bIns="45700" anchor="ctr"/>
          <a:lstStyle/>
          <a:p>
            <a:pPr>
              <a:buClr>
                <a:srgbClr val="000000"/>
              </a:buClr>
              <a:buSzPts val="1800"/>
              <a:buFont typeface="Calibri" pitchFamily="34" charset="0"/>
              <a:buNone/>
            </a:pPr>
            <a:endParaRPr lang="en-US" sz="18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Google Shape;222;p18"/>
          <p:cNvSpPr>
            <a:spLocks noChangeArrowheads="1"/>
          </p:cNvSpPr>
          <p:nvPr/>
        </p:nvSpPr>
        <p:spPr bwMode="auto">
          <a:xfrm>
            <a:off x="-3387725" y="-1939925"/>
            <a:ext cx="4808538" cy="4808538"/>
          </a:xfrm>
          <a:prstGeom prst="ellipse">
            <a:avLst/>
          </a:prstGeom>
          <a:solidFill>
            <a:srgbClr val="4FAFE3"/>
          </a:solidFill>
          <a:ln w="9525">
            <a:noFill/>
            <a:round/>
            <a:headEnd/>
            <a:tailEnd/>
          </a:ln>
        </p:spPr>
        <p:txBody>
          <a:bodyPr lIns="45700" tIns="45700" rIns="45700" bIns="45700" anchor="ctr"/>
          <a:lstStyle/>
          <a:p>
            <a:pPr>
              <a:buClr>
                <a:srgbClr val="000000"/>
              </a:buClr>
              <a:buSzPts val="1800"/>
              <a:buFont typeface="Calibri" pitchFamily="34" charset="0"/>
              <a:buNone/>
            </a:pPr>
            <a:endParaRPr lang="en-US" sz="18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60418" name="Google Shape;224;p18"/>
          <p:cNvSpPr txBox="1">
            <a:spLocks noChangeArrowheads="1"/>
          </p:cNvSpPr>
          <p:nvPr/>
        </p:nvSpPr>
        <p:spPr bwMode="auto">
          <a:xfrm>
            <a:off x="1420813" y="0"/>
            <a:ext cx="1012825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115000"/>
              </a:lnSpc>
              <a:buClr>
                <a:srgbClr val="000000"/>
              </a:buClr>
              <a:buSzPts val="3200"/>
              <a:buFont typeface="Arial" charset="0"/>
              <a:buNone/>
            </a:pPr>
            <a:r>
              <a:rPr lang="ru-RU" sz="4000" b="1">
                <a:solidFill>
                  <a:srgbClr val="4FAFE3"/>
                </a:solidFill>
              </a:rPr>
              <a:t>Онлайн-ідеї </a:t>
            </a:r>
          </a:p>
          <a:p>
            <a:pPr algn="ctr">
              <a:lnSpc>
                <a:spcPct val="115000"/>
              </a:lnSpc>
              <a:buClr>
                <a:srgbClr val="000000"/>
              </a:buClr>
              <a:buSzPts val="3200"/>
              <a:buFont typeface="Arial" charset="0"/>
              <a:buNone/>
            </a:pPr>
            <a:r>
              <a:rPr lang="ru-RU" sz="4000" b="1">
                <a:solidFill>
                  <a:srgbClr val="4FAFE3"/>
                </a:solidFill>
              </a:rPr>
              <a:t>					</a:t>
            </a:r>
            <a:endParaRPr lang="en-US" sz="4000">
              <a:solidFill>
                <a:srgbClr val="4FAFE3"/>
              </a:solidFill>
            </a:endParaRPr>
          </a:p>
        </p:txBody>
      </p:sp>
      <p:pic>
        <p:nvPicPr>
          <p:cNvPr id="60419" name="Google Shape;226;p18" descr="Image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2088" y="-1382713"/>
            <a:ext cx="106362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0" name="Google Shape;227;p18"/>
          <p:cNvSpPr>
            <a:spLocks noChangeArrowheads="1"/>
          </p:cNvSpPr>
          <p:nvPr/>
        </p:nvSpPr>
        <p:spPr bwMode="auto">
          <a:xfrm>
            <a:off x="8850313" y="3346450"/>
            <a:ext cx="4808537" cy="4808538"/>
          </a:xfrm>
          <a:prstGeom prst="ellipse">
            <a:avLst/>
          </a:prstGeom>
          <a:solidFill>
            <a:srgbClr val="4FAFE3"/>
          </a:solidFill>
          <a:ln w="9525">
            <a:noFill/>
            <a:round/>
            <a:headEnd/>
            <a:tailEnd/>
          </a:ln>
        </p:spPr>
        <p:txBody>
          <a:bodyPr lIns="45700" tIns="45700" rIns="45700" bIns="45700" anchor="ctr"/>
          <a:lstStyle/>
          <a:p>
            <a:pPr>
              <a:buClr>
                <a:srgbClr val="000000"/>
              </a:buClr>
              <a:buSzPts val="1800"/>
              <a:buFont typeface="Calibri" pitchFamily="34" charset="0"/>
              <a:buNone/>
            </a:pPr>
            <a:endParaRPr lang="en-US" sz="18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60421" name="Google Shape;228;p18"/>
          <p:cNvSpPr>
            <a:spLocks noChangeArrowheads="1"/>
          </p:cNvSpPr>
          <p:nvPr/>
        </p:nvSpPr>
        <p:spPr bwMode="auto">
          <a:xfrm>
            <a:off x="11214100" y="-11113"/>
            <a:ext cx="927100" cy="927101"/>
          </a:xfrm>
          <a:prstGeom prst="ellipse">
            <a:avLst/>
          </a:prstGeom>
          <a:solidFill>
            <a:srgbClr val="EEB943"/>
          </a:solidFill>
          <a:ln w="9525">
            <a:noFill/>
            <a:round/>
            <a:headEnd/>
            <a:tailEnd/>
          </a:ln>
        </p:spPr>
        <p:txBody>
          <a:bodyPr lIns="45700" tIns="45700" rIns="45700" bIns="45700" anchor="ctr"/>
          <a:lstStyle/>
          <a:p>
            <a:pPr>
              <a:buClr>
                <a:srgbClr val="000000"/>
              </a:buClr>
              <a:buSzPts val="1800"/>
              <a:buFont typeface="Calibri" pitchFamily="34" charset="0"/>
              <a:buNone/>
            </a:pPr>
            <a:endParaRPr lang="en-US" sz="18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pic>
        <p:nvPicPr>
          <p:cNvPr id="60422" name="Google Shape;233;p18" descr="Image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1763" y="347663"/>
            <a:ext cx="1022350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3" name="Прямоугольник 1"/>
          <p:cNvSpPr>
            <a:spLocks noChangeArrowheads="1"/>
          </p:cNvSpPr>
          <p:nvPr/>
        </p:nvSpPr>
        <p:spPr bwMode="auto">
          <a:xfrm>
            <a:off x="1435100" y="0"/>
            <a:ext cx="7373938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800">
                <a:solidFill>
                  <a:srgbClr val="333333"/>
                </a:solidFill>
                <a:hlinkClick r:id="rId5"/>
              </a:rPr>
              <a:t>StoryBird.ai</a:t>
            </a:r>
            <a:endParaRPr lang="en-US" sz="2800">
              <a:solidFill>
                <a:srgbClr val="333333"/>
              </a:solidFill>
            </a:endParaRPr>
          </a:p>
          <a:p>
            <a:pPr>
              <a:lnSpc>
                <a:spcPct val="15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800">
                <a:hlinkClick r:id="rId6"/>
              </a:rPr>
              <a:t>Storyjumper</a:t>
            </a:r>
            <a:endParaRPr lang="uk-UA" sz="2800"/>
          </a:p>
          <a:p>
            <a:pPr>
              <a:lnSpc>
                <a:spcPct val="15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800">
                <a:hlinkClick r:id="rId7"/>
              </a:rPr>
              <a:t>QuestionWell</a:t>
            </a:r>
            <a:endParaRPr lang="uk-UA" sz="2800"/>
          </a:p>
          <a:p>
            <a:pPr>
              <a:lnSpc>
                <a:spcPct val="15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800">
                <a:hlinkClick r:id="rId8"/>
              </a:rPr>
              <a:t>Eli5</a:t>
            </a:r>
            <a:endParaRPr lang="uk-UA" sz="2800"/>
          </a:p>
          <a:p>
            <a:pPr>
              <a:lnSpc>
                <a:spcPct val="150000"/>
              </a:lnSpc>
              <a:buClr>
                <a:srgbClr val="000000"/>
              </a:buClr>
              <a:buFont typeface="Arial" charset="0"/>
              <a:buNone/>
            </a:pPr>
            <a:r>
              <a:rPr lang="uk-UA" sz="2800">
                <a:hlinkClick r:id="rId9"/>
              </a:rPr>
              <a:t>Електронний помічник вчителя</a:t>
            </a:r>
            <a:endParaRPr lang="uk-UA" sz="2800"/>
          </a:p>
          <a:p>
            <a:pPr>
              <a:lnSpc>
                <a:spcPct val="150000"/>
              </a:lnSpc>
              <a:buClr>
                <a:srgbClr val="000000"/>
              </a:buClr>
              <a:buFont typeface="Arial" charset="0"/>
              <a:buNone/>
            </a:pPr>
            <a:r>
              <a:rPr lang="uk-UA" sz="2800">
                <a:hlinkClick r:id="rId10"/>
              </a:rPr>
              <a:t>Живі письменники</a:t>
            </a:r>
            <a:endParaRPr lang="uk-UA" sz="2800"/>
          </a:p>
          <a:p>
            <a:pPr>
              <a:lnSpc>
                <a:spcPct val="150000"/>
              </a:lnSpc>
              <a:buClr>
                <a:srgbClr val="000000"/>
              </a:buClr>
              <a:buFont typeface="Arial" charset="0"/>
              <a:buNone/>
            </a:pPr>
            <a:r>
              <a:rPr lang="uk-UA" sz="2800">
                <a:hlinkClick r:id="rId11"/>
              </a:rPr>
              <a:t>Чат «На Урок»</a:t>
            </a:r>
            <a:endParaRPr lang="uk-UA" sz="2800"/>
          </a:p>
          <a:p>
            <a:pPr>
              <a:lnSpc>
                <a:spcPct val="15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800">
                <a:hlinkClick r:id="rId12"/>
              </a:rPr>
              <a:t>DeepAI</a:t>
            </a:r>
            <a:endParaRPr lang="en-US" sz="2800"/>
          </a:p>
          <a:p>
            <a:pPr>
              <a:lnSpc>
                <a:spcPct val="15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800">
                <a:hlinkClick r:id="rId13"/>
              </a:rPr>
              <a:t>Story Dice</a:t>
            </a:r>
            <a:endParaRPr lang="en-US" sz="2800"/>
          </a:p>
          <a:p>
            <a:pPr>
              <a:lnSpc>
                <a:spcPct val="150000"/>
              </a:lnSpc>
              <a:buClr>
                <a:srgbClr val="000000"/>
              </a:buClr>
              <a:buFont typeface="Arial" charset="0"/>
              <a:buNone/>
            </a:pPr>
            <a:endParaRPr lang="en-US" sz="3600"/>
          </a:p>
          <a:p>
            <a:pPr>
              <a:buClr>
                <a:srgbClr val="000000"/>
              </a:buClr>
              <a:buFont typeface="Arial" charset="0"/>
              <a:buNone/>
            </a:pPr>
            <a:endParaRPr lang="uk-UA" sz="3600" b="1"/>
          </a:p>
          <a:p>
            <a:pPr>
              <a:buClr>
                <a:srgbClr val="000000"/>
              </a:buClr>
              <a:buFont typeface="Arial" charset="0"/>
              <a:buNone/>
            </a:pPr>
            <a:endParaRPr lang="uk-UA" sz="3600"/>
          </a:p>
        </p:txBody>
      </p:sp>
      <p:sp>
        <p:nvSpPr>
          <p:cNvPr id="60424" name="Прямоугольник 2"/>
          <p:cNvSpPr>
            <a:spLocks noChangeArrowheads="1"/>
          </p:cNvSpPr>
          <p:nvPr/>
        </p:nvSpPr>
        <p:spPr bwMode="auto">
          <a:xfrm>
            <a:off x="484188" y="2962275"/>
            <a:ext cx="8366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3600"/>
              <a:t/>
            </a:r>
            <a:br>
              <a:rPr lang="ru-RU" sz="3600"/>
            </a:br>
            <a:endParaRPr lang="uk-UA" sz="3600"/>
          </a:p>
        </p:txBody>
      </p:sp>
      <p:pic>
        <p:nvPicPr>
          <p:cNvPr id="60425" name="Рисунок 4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747125" y="3424238"/>
            <a:ext cx="28860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6" name="Рисунок 5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681788" y="4279900"/>
            <a:ext cx="30480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7" name="Рисунок 6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232650" y="1171575"/>
            <a:ext cx="413385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A0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Google Shape;203;p16" descr="Image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817563" y="5949950"/>
            <a:ext cx="1635126" cy="161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7" name="Google Shape;204;p16" descr="Image"/>
          <p:cNvPicPr preferRelativeResize="0">
            <a:picLocks noChangeAspect="1" noChangeArrowheads="1"/>
          </p:cNvPicPr>
          <p:nvPr/>
        </p:nvPicPr>
        <p:blipFill>
          <a:blip r:embed="rId4"/>
          <a:srcRect t="44925" r="34529"/>
          <a:stretch>
            <a:fillRect/>
          </a:stretch>
        </p:blipFill>
        <p:spPr bwMode="auto">
          <a:xfrm>
            <a:off x="9399588" y="-20638"/>
            <a:ext cx="2801937" cy="235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8" name="Google Shape;206;p16"/>
          <p:cNvSpPr txBox="1">
            <a:spLocks noChangeArrowheads="1"/>
          </p:cNvSpPr>
          <p:nvPr/>
        </p:nvSpPr>
        <p:spPr bwMode="auto">
          <a:xfrm>
            <a:off x="544513" y="222250"/>
            <a:ext cx="9731375" cy="198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rgbClr val="FFFFFF"/>
              </a:buClr>
              <a:buSzPts val="4300"/>
              <a:buFont typeface="Arial" charset="0"/>
              <a:buNone/>
            </a:pPr>
            <a:r>
              <a:rPr lang="ru-RU" sz="4300" b="1">
                <a:solidFill>
                  <a:srgbClr val="FFE699"/>
                </a:solidFill>
              </a:rPr>
              <a:t>ГРУПОВА РОБОТА</a:t>
            </a:r>
          </a:p>
          <a:p>
            <a:pPr>
              <a:buClr>
                <a:srgbClr val="FFFFFF"/>
              </a:buClr>
              <a:buSzPts val="4300"/>
              <a:buFont typeface="Arial" charset="0"/>
              <a:buNone/>
            </a:pPr>
            <a:r>
              <a:rPr lang="ru-RU" sz="4300" b="1">
                <a:solidFill>
                  <a:srgbClr val="FFFFFF"/>
                </a:solidFill>
              </a:rPr>
              <a:t>Форми роботи для подолання навчальної втрати</a:t>
            </a:r>
            <a:endParaRPr lang="en-US" sz="4300" b="1">
              <a:solidFill>
                <a:srgbClr val="FFFFFF"/>
              </a:solidFill>
            </a:endParaRPr>
          </a:p>
        </p:txBody>
      </p:sp>
      <p:sp>
        <p:nvSpPr>
          <p:cNvPr id="62469" name="Прямоугольник 1"/>
          <p:cNvSpPr>
            <a:spLocks noChangeArrowheads="1"/>
          </p:cNvSpPr>
          <p:nvPr/>
        </p:nvSpPr>
        <p:spPr bwMode="auto">
          <a:xfrm>
            <a:off x="468313" y="2335213"/>
            <a:ext cx="6804025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buClr>
                <a:srgbClr val="000000"/>
              </a:buClr>
              <a:buFont typeface="Arial" charset="0"/>
              <a:buNone/>
            </a:pPr>
            <a:r>
              <a:rPr lang="uk-UA" sz="2800"/>
              <a:t>Доберіть дієві форми фронтальної, індивідуальної, парної та групової роботи, індивідуальної роботи з батьками, онлайн застосунки, а також ідеї для навчання у синхронному режимі, які можна використати для подолання запропонованої навчальної втрати.</a:t>
            </a:r>
          </a:p>
        </p:txBody>
      </p:sp>
      <p:pic>
        <p:nvPicPr>
          <p:cNvPr id="62470" name="Рисунок 3"/>
          <p:cNvPicPr>
            <a:picLocks noChangeAspect="1"/>
          </p:cNvPicPr>
          <p:nvPr/>
        </p:nvPicPr>
        <p:blipFill>
          <a:blip r:embed="rId5"/>
          <a:srcRect b="16344"/>
          <a:stretch>
            <a:fillRect/>
          </a:stretch>
        </p:blipFill>
        <p:spPr bwMode="auto">
          <a:xfrm>
            <a:off x="6838950" y="1927225"/>
            <a:ext cx="5894388" cy="493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A0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Google Shape;203;p16" descr="Image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817563" y="5949950"/>
            <a:ext cx="1635126" cy="161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5" name="Google Shape;204;p16" descr="Image"/>
          <p:cNvPicPr preferRelativeResize="0">
            <a:picLocks noChangeAspect="1" noChangeArrowheads="1"/>
          </p:cNvPicPr>
          <p:nvPr/>
        </p:nvPicPr>
        <p:blipFill>
          <a:blip r:embed="rId4"/>
          <a:srcRect t="44925" r="34529"/>
          <a:stretch>
            <a:fillRect/>
          </a:stretch>
        </p:blipFill>
        <p:spPr bwMode="auto">
          <a:xfrm>
            <a:off x="9399588" y="-20638"/>
            <a:ext cx="2801937" cy="235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6" name="Google Shape;206;p16"/>
          <p:cNvSpPr txBox="1">
            <a:spLocks noChangeArrowheads="1"/>
          </p:cNvSpPr>
          <p:nvPr/>
        </p:nvSpPr>
        <p:spPr bwMode="auto">
          <a:xfrm>
            <a:off x="544513" y="222250"/>
            <a:ext cx="973137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rgbClr val="FFFFFF"/>
              </a:buClr>
              <a:buSzPts val="4300"/>
              <a:buFont typeface="Arial" charset="0"/>
              <a:buNone/>
            </a:pPr>
            <a:r>
              <a:rPr lang="ru-RU" sz="4300" b="1">
                <a:solidFill>
                  <a:srgbClr val="FFFFFF"/>
                </a:solidFill>
              </a:rPr>
              <a:t>Форми роботи для подолання навчальної втрати</a:t>
            </a:r>
          </a:p>
          <a:p>
            <a:pPr>
              <a:buClr>
                <a:srgbClr val="FFFFFF"/>
              </a:buClr>
              <a:buSzPts val="4300"/>
              <a:buFont typeface="Arial" charset="0"/>
              <a:buNone/>
            </a:pPr>
            <a:r>
              <a:rPr lang="ru-RU" sz="4300" b="1">
                <a:solidFill>
                  <a:srgbClr val="FFE699"/>
                </a:solidFill>
              </a:rPr>
              <a:t>Висновок:</a:t>
            </a:r>
          </a:p>
          <a:p>
            <a:pPr>
              <a:buClr>
                <a:srgbClr val="FFFFFF"/>
              </a:buClr>
              <a:buSzPts val="4300"/>
              <a:buFont typeface="Arial" charset="0"/>
              <a:buNone/>
            </a:pPr>
            <a:endParaRPr lang="en-US" sz="4300" b="1">
              <a:solidFill>
                <a:srgbClr val="FFFFFF"/>
              </a:solidFill>
            </a:endParaRPr>
          </a:p>
        </p:txBody>
      </p:sp>
      <p:pic>
        <p:nvPicPr>
          <p:cNvPr id="64517" name="Рисунок 3"/>
          <p:cNvPicPr>
            <a:picLocks noChangeAspect="1"/>
          </p:cNvPicPr>
          <p:nvPr/>
        </p:nvPicPr>
        <p:blipFill>
          <a:blip r:embed="rId5"/>
          <a:srcRect b="16344"/>
          <a:stretch>
            <a:fillRect/>
          </a:stretch>
        </p:blipFill>
        <p:spPr bwMode="auto">
          <a:xfrm>
            <a:off x="6969125" y="2014538"/>
            <a:ext cx="5894388" cy="493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8" name="Прямоугольник 2"/>
          <p:cNvSpPr>
            <a:spLocks noChangeArrowheads="1"/>
          </p:cNvSpPr>
          <p:nvPr/>
        </p:nvSpPr>
        <p:spPr bwMode="auto">
          <a:xfrm>
            <a:off x="414338" y="2309813"/>
            <a:ext cx="7281862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Clr>
                <a:srgbClr val="000000"/>
              </a:buClr>
              <a:buFont typeface="Arial" charset="0"/>
              <a:buNone/>
            </a:pPr>
            <a:r>
              <a:rPr lang="ru-RU" sz="3200"/>
              <a:t>Універсального інструменту, який зміг би подолати усі навчальні втрати не існує. Для роботи з кожним учнем та ученицею потрібно враховувати індивідуальні потреби.</a:t>
            </a:r>
            <a:endParaRPr lang="uk-UA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B9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Google Shape;255;p20"/>
          <p:cNvSpPr>
            <a:spLocks noChangeArrowheads="1"/>
          </p:cNvSpPr>
          <p:nvPr/>
        </p:nvSpPr>
        <p:spPr bwMode="auto">
          <a:xfrm>
            <a:off x="4724400" y="4965700"/>
            <a:ext cx="5346700" cy="5346700"/>
          </a:xfrm>
          <a:prstGeom prst="ellipse">
            <a:avLst/>
          </a:prstGeom>
          <a:solidFill>
            <a:srgbClr val="4FAFE3"/>
          </a:solidFill>
          <a:ln w="9525">
            <a:noFill/>
            <a:round/>
            <a:headEnd/>
            <a:tailEnd/>
          </a:ln>
        </p:spPr>
        <p:txBody>
          <a:bodyPr lIns="45700" tIns="45700" rIns="45700" bIns="45700" anchor="ctr"/>
          <a:lstStyle/>
          <a:p>
            <a:pPr>
              <a:buClr>
                <a:srgbClr val="000000"/>
              </a:buClr>
              <a:buSzPts val="1800"/>
              <a:buFont typeface="Calibri" pitchFamily="34" charset="0"/>
              <a:buNone/>
            </a:pPr>
            <a:endParaRPr lang="en-US" sz="18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66563" name="Google Shape;256;p20"/>
          <p:cNvSpPr>
            <a:spLocks noChangeArrowheads="1"/>
          </p:cNvSpPr>
          <p:nvPr/>
        </p:nvSpPr>
        <p:spPr bwMode="auto">
          <a:xfrm>
            <a:off x="869950" y="601663"/>
            <a:ext cx="10945813" cy="5554662"/>
          </a:xfrm>
          <a:prstGeom prst="roundRect">
            <a:avLst>
              <a:gd name="adj" fmla="val 135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45700" tIns="45700" rIns="45700" bIns="45700" anchor="ctr"/>
          <a:lstStyle/>
          <a:p>
            <a:pPr algn="ctr">
              <a:buClr>
                <a:srgbClr val="000000"/>
              </a:buClr>
              <a:buSzPts val="1800"/>
              <a:buFont typeface="Calibri" pitchFamily="34" charset="0"/>
              <a:buNone/>
            </a:pPr>
            <a:endParaRPr lang="en-US" sz="18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66564" name="Google Shape;257;p20"/>
          <p:cNvSpPr>
            <a:spLocks noChangeArrowheads="1"/>
          </p:cNvSpPr>
          <p:nvPr/>
        </p:nvSpPr>
        <p:spPr bwMode="auto">
          <a:xfrm>
            <a:off x="-3387725" y="-1939925"/>
            <a:ext cx="4808538" cy="4808538"/>
          </a:xfrm>
          <a:prstGeom prst="ellipse">
            <a:avLst/>
          </a:prstGeom>
          <a:solidFill>
            <a:srgbClr val="4FAFE3"/>
          </a:solidFill>
          <a:ln w="9525">
            <a:noFill/>
            <a:round/>
            <a:headEnd/>
            <a:tailEnd/>
          </a:ln>
        </p:spPr>
        <p:txBody>
          <a:bodyPr lIns="45700" tIns="45700" rIns="45700" bIns="45700" anchor="ctr"/>
          <a:lstStyle/>
          <a:p>
            <a:pPr>
              <a:buClr>
                <a:srgbClr val="000000"/>
              </a:buClr>
              <a:buSzPts val="1800"/>
              <a:buFont typeface="Calibri" pitchFamily="34" charset="0"/>
              <a:buNone/>
            </a:pPr>
            <a:endParaRPr lang="en-US" sz="18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pic>
        <p:nvPicPr>
          <p:cNvPr id="66565" name="Google Shape;259;p20" descr="Image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42638" y="5059363"/>
            <a:ext cx="1235075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6" name="Google Shape;260;p20"/>
          <p:cNvSpPr txBox="1">
            <a:spLocks noChangeArrowheads="1"/>
          </p:cNvSpPr>
          <p:nvPr/>
        </p:nvSpPr>
        <p:spPr bwMode="auto">
          <a:xfrm>
            <a:off x="385763" y="995363"/>
            <a:ext cx="11174412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115000"/>
              </a:lnSpc>
              <a:buClr>
                <a:srgbClr val="000000"/>
              </a:buClr>
              <a:buSzPts val="3200"/>
              <a:buFont typeface="Arial" charset="0"/>
              <a:buNone/>
            </a:pPr>
            <a:r>
              <a:rPr lang="ru-RU" sz="4000" b="1">
                <a:solidFill>
                  <a:srgbClr val="4FAFE3"/>
                </a:solidFill>
              </a:rPr>
              <a:t>Робота з календарним </a:t>
            </a:r>
          </a:p>
          <a:p>
            <a:pPr algn="ctr">
              <a:lnSpc>
                <a:spcPct val="115000"/>
              </a:lnSpc>
              <a:buClr>
                <a:srgbClr val="000000"/>
              </a:buClr>
              <a:buSzPts val="3200"/>
              <a:buFont typeface="Arial" charset="0"/>
              <a:buNone/>
            </a:pPr>
            <a:r>
              <a:rPr lang="ru-RU" sz="4000" b="1">
                <a:solidFill>
                  <a:srgbClr val="4FAFE3"/>
                </a:solidFill>
              </a:rPr>
              <a:t>плануванням</a:t>
            </a:r>
            <a:endParaRPr lang="en-US" sz="4000">
              <a:solidFill>
                <a:srgbClr val="4FAFE3"/>
              </a:solidFill>
            </a:endParaRPr>
          </a:p>
        </p:txBody>
      </p:sp>
      <p:sp>
        <p:nvSpPr>
          <p:cNvPr id="66567" name="Google Shape;261;p20"/>
          <p:cNvSpPr txBox="1">
            <a:spLocks noChangeArrowheads="1"/>
          </p:cNvSpPr>
          <p:nvPr/>
        </p:nvSpPr>
        <p:spPr bwMode="auto">
          <a:xfrm>
            <a:off x="1312863" y="2616200"/>
            <a:ext cx="6557962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just">
              <a:lnSpc>
                <a:spcPct val="115000"/>
              </a:lnSpc>
              <a:buClr>
                <a:srgbClr val="000000"/>
              </a:buClr>
              <a:buSzPts val="3200"/>
              <a:buFont typeface="Arial" charset="0"/>
              <a:buNone/>
            </a:pPr>
            <a:r>
              <a:rPr lang="ru-RU" sz="3200"/>
              <a:t>Подолати навчальну втрату за один урок практично неможливо, це буде успішним тільки за умови систематичної та неперервної роботи.</a:t>
            </a:r>
            <a:endParaRPr lang="en-US" sz="3200"/>
          </a:p>
        </p:txBody>
      </p:sp>
      <p:pic>
        <p:nvPicPr>
          <p:cNvPr id="66568" name="Google Shape;262;p20" descr="Image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1763" y="347663"/>
            <a:ext cx="1022350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9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72388" y="1358900"/>
            <a:ext cx="4797425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Google Shape;363;g2910b16d2f9_1_3"/>
          <p:cNvSpPr>
            <a:spLocks noChangeArrowheads="1"/>
          </p:cNvSpPr>
          <p:nvPr/>
        </p:nvSpPr>
        <p:spPr bwMode="auto">
          <a:xfrm>
            <a:off x="-1108075" y="-1609725"/>
            <a:ext cx="3575050" cy="3573463"/>
          </a:xfrm>
          <a:prstGeom prst="ellipse">
            <a:avLst/>
          </a:prstGeom>
          <a:solidFill>
            <a:srgbClr val="F5BEBC"/>
          </a:solidFill>
          <a:ln w="9525">
            <a:noFill/>
            <a:round/>
            <a:headEnd/>
            <a:tailEnd/>
          </a:ln>
        </p:spPr>
        <p:txBody>
          <a:bodyPr lIns="45700" tIns="45700" rIns="45700" bIns="45700" anchor="ctr"/>
          <a:lstStyle/>
          <a:p>
            <a:pPr>
              <a:buClr>
                <a:srgbClr val="000000"/>
              </a:buClr>
              <a:buSzPts val="1800"/>
              <a:buFont typeface="Calibri" pitchFamily="34" charset="0"/>
              <a:buNone/>
            </a:pPr>
            <a:endParaRPr lang="en-US" sz="18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74755" name="Google Shape;364;g2910b16d2f9_1_3"/>
          <p:cNvSpPr txBox="1">
            <a:spLocks noChangeArrowheads="1"/>
          </p:cNvSpPr>
          <p:nvPr/>
        </p:nvSpPr>
        <p:spPr bwMode="auto">
          <a:xfrm>
            <a:off x="1371600" y="2068513"/>
            <a:ext cx="10320338" cy="315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just">
              <a:buClr>
                <a:srgbClr val="000000"/>
              </a:buClr>
              <a:buFont typeface="Arial" charset="0"/>
              <a:buNone/>
            </a:pPr>
            <a:r>
              <a:rPr lang="ru-RU" sz="2800" b="1">
                <a:solidFill>
                  <a:schemeClr val="bg1"/>
                </a:solidFill>
                <a:latin typeface="Comfortaa Medium"/>
              </a:rPr>
              <a:t>Матеріали тренінгу та презентація розроблені </a:t>
            </a:r>
            <a:br>
              <a:rPr lang="ru-RU" sz="2800" b="1">
                <a:solidFill>
                  <a:schemeClr val="bg1"/>
                </a:solidFill>
                <a:latin typeface="Comfortaa Medium"/>
              </a:rPr>
            </a:br>
            <a:r>
              <a:rPr lang="ru-RU" sz="2800" b="1">
                <a:solidFill>
                  <a:schemeClr val="bg1"/>
                </a:solidFill>
                <a:latin typeface="Comfortaa Medium"/>
              </a:rPr>
              <a:t>Ганною Остапенко та Ольгою Романюк для проєкту “Наздоженемо: курс про подолання </a:t>
            </a:r>
            <a:br>
              <a:rPr lang="ru-RU" sz="2800" b="1">
                <a:solidFill>
                  <a:schemeClr val="bg1"/>
                </a:solidFill>
                <a:latin typeface="Comfortaa Medium"/>
              </a:rPr>
            </a:br>
            <a:r>
              <a:rPr lang="ru-RU" sz="2800" b="1">
                <a:solidFill>
                  <a:schemeClr val="bg1"/>
                </a:solidFill>
                <a:latin typeface="Comfortaa Medium"/>
              </a:rPr>
              <a:t>освітніх втрат”.</a:t>
            </a:r>
            <a:endParaRPr lang="ru-RU" sz="2800">
              <a:solidFill>
                <a:schemeClr val="bg1"/>
              </a:solidFill>
              <a:latin typeface="Comfortaa Medium"/>
            </a:endParaRPr>
          </a:p>
          <a:p>
            <a:pPr algn="just">
              <a:buClr>
                <a:srgbClr val="000000"/>
              </a:buClr>
              <a:buFont typeface="Arial" charset="0"/>
              <a:buNone/>
            </a:pPr>
            <a:r>
              <a:rPr lang="ru-RU" sz="4800"/>
              <a:t/>
            </a:r>
            <a:br>
              <a:rPr lang="ru-RU" sz="4800"/>
            </a:br>
            <a:endParaRPr lang="en-US" sz="4500"/>
          </a:p>
        </p:txBody>
      </p:sp>
      <p:pic>
        <p:nvPicPr>
          <p:cNvPr id="74756" name="Google Shape;365;g2910b16d2f9_1_3" descr="Group 737.pn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8225" y="396875"/>
            <a:ext cx="10115550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Google Shape;366;g2910b16d2f9_1_3" descr="Image"/>
          <p:cNvPicPr preferRelativeResize="0">
            <a:picLocks noChangeAspect="1" noChangeArrowheads="1"/>
          </p:cNvPicPr>
          <p:nvPr/>
        </p:nvPicPr>
        <p:blipFill>
          <a:blip r:embed="rId4"/>
          <a:srcRect r="28429" b="37717"/>
          <a:stretch>
            <a:fillRect/>
          </a:stretch>
        </p:blipFill>
        <p:spPr bwMode="auto">
          <a:xfrm>
            <a:off x="8807450" y="3943350"/>
            <a:ext cx="3398838" cy="29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8" name="Google Shape;367;g2910b16d2f9_1_3" descr="Image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07238" y="6016625"/>
            <a:ext cx="1795462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9" name="Google Shape;368;g2910b16d2f9_1_3" descr="Image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94575" y="4227513"/>
            <a:ext cx="4913313" cy="238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60" name="Прямоугольник 1"/>
          <p:cNvSpPr>
            <a:spLocks noChangeArrowheads="1"/>
          </p:cNvSpPr>
          <p:nvPr/>
        </p:nvSpPr>
        <p:spPr bwMode="auto">
          <a:xfrm>
            <a:off x="1298575" y="4872038"/>
            <a:ext cx="6096000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2400" i="1">
                <a:solidFill>
                  <a:srgbClr val="FFFFFF"/>
                </a:solidFill>
              </a:rPr>
              <a:t>Використання презентації можливе </a:t>
            </a:r>
            <a:br>
              <a:rPr lang="ru-RU" sz="2400" i="1">
                <a:solidFill>
                  <a:srgbClr val="FFFFFF"/>
                </a:solidFill>
              </a:rPr>
            </a:br>
            <a:r>
              <a:rPr lang="ru-RU" sz="2400" i="1">
                <a:solidFill>
                  <a:srgbClr val="FFFFFF"/>
                </a:solidFill>
              </a:rPr>
              <a:t>лише зі збереженням авторських прав </a:t>
            </a:r>
            <a:br>
              <a:rPr lang="ru-RU" sz="2400" i="1">
                <a:solidFill>
                  <a:srgbClr val="FFFFFF"/>
                </a:solidFill>
              </a:rPr>
            </a:br>
            <a:r>
              <a:rPr lang="ru-RU" sz="2400" i="1">
                <a:solidFill>
                  <a:srgbClr val="FFFFFF"/>
                </a:solidFill>
              </a:rPr>
              <a:t>і посиланням на оригінал.</a:t>
            </a:r>
            <a:endParaRPr lang="ru-RU" sz="2400"/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/>
              <a:t/>
            </a:r>
            <a:br>
              <a:rPr lang="ru-RU"/>
            </a:br>
            <a:endParaRPr lang="uk-UA"/>
          </a:p>
        </p:txBody>
      </p:sp>
      <p:sp>
        <p:nvSpPr>
          <p:cNvPr id="74761" name="Прямоугольник 2"/>
          <p:cNvSpPr>
            <a:spLocks noChangeArrowheads="1"/>
          </p:cNvSpPr>
          <p:nvPr/>
        </p:nvSpPr>
        <p:spPr bwMode="auto">
          <a:xfrm>
            <a:off x="10583863" y="6124575"/>
            <a:ext cx="16732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uk-UA" sz="2400" b="1" i="1">
                <a:solidFill>
                  <a:srgbClr val="FFFFFF"/>
                </a:solidFill>
              </a:rPr>
              <a:t>2023 рік</a:t>
            </a:r>
            <a:endParaRPr lang="uk-UA" sz="2400" i="1"/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uk-UA" sz="2400"/>
              <a:t/>
            </a:r>
            <a:br>
              <a:rPr lang="uk-UA" sz="2400"/>
            </a:br>
            <a:endParaRPr lang="uk-UA" sz="24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Google Shape;363;g2910b16d2f9_1_3"/>
          <p:cNvSpPr>
            <a:spLocks noChangeArrowheads="1"/>
          </p:cNvSpPr>
          <p:nvPr/>
        </p:nvSpPr>
        <p:spPr bwMode="auto">
          <a:xfrm>
            <a:off x="-414338" y="-806450"/>
            <a:ext cx="3573463" cy="3573463"/>
          </a:xfrm>
          <a:prstGeom prst="ellipse">
            <a:avLst/>
          </a:prstGeom>
          <a:solidFill>
            <a:srgbClr val="F5BEBC"/>
          </a:solidFill>
          <a:ln w="9525">
            <a:noFill/>
            <a:round/>
            <a:headEnd/>
            <a:tailEnd/>
          </a:ln>
        </p:spPr>
        <p:txBody>
          <a:bodyPr lIns="45700" tIns="45700" rIns="45700" bIns="45700" anchor="ctr"/>
          <a:lstStyle/>
          <a:p>
            <a:pPr>
              <a:buClr>
                <a:srgbClr val="000000"/>
              </a:buClr>
              <a:buSzPts val="1800"/>
              <a:buFont typeface="Calibri" pitchFamily="34" charset="0"/>
              <a:buNone/>
            </a:pPr>
            <a:endParaRPr lang="en-US" sz="18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76803" name="Google Shape;364;g2910b16d2f9_1_3"/>
          <p:cNvSpPr txBox="1">
            <a:spLocks noChangeArrowheads="1"/>
          </p:cNvSpPr>
          <p:nvPr/>
        </p:nvSpPr>
        <p:spPr bwMode="auto">
          <a:xfrm>
            <a:off x="944563" y="3290888"/>
            <a:ext cx="646588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rgbClr val="FFFFFF"/>
              </a:buClr>
              <a:buSzPts val="3200"/>
              <a:buFont typeface="Arial" charset="0"/>
              <a:buNone/>
            </a:pPr>
            <a:r>
              <a:rPr lang="ru-RU" sz="4500" b="1">
                <a:solidFill>
                  <a:srgbClr val="FFFFFF"/>
                </a:solidFill>
              </a:rPr>
              <a:t>ДЯКУЄМО ЗА УВАГУ!</a:t>
            </a:r>
            <a:endParaRPr lang="en-US" sz="4500"/>
          </a:p>
        </p:txBody>
      </p:sp>
      <p:pic>
        <p:nvPicPr>
          <p:cNvPr id="76804" name="Google Shape;365;g2910b16d2f9_1_3" descr="Group 737.pn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8225" y="396875"/>
            <a:ext cx="10115550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5" name="Google Shape;366;g2910b16d2f9_1_3" descr="Image"/>
          <p:cNvPicPr preferRelativeResize="0">
            <a:picLocks noChangeAspect="1" noChangeArrowheads="1"/>
          </p:cNvPicPr>
          <p:nvPr/>
        </p:nvPicPr>
        <p:blipFill>
          <a:blip r:embed="rId4"/>
          <a:srcRect r="28429" b="37717"/>
          <a:stretch>
            <a:fillRect/>
          </a:stretch>
        </p:blipFill>
        <p:spPr bwMode="auto">
          <a:xfrm>
            <a:off x="8807450" y="3943350"/>
            <a:ext cx="3398838" cy="29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6" name="Google Shape;367;g2910b16d2f9_1_3" descr="Image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07238" y="6016625"/>
            <a:ext cx="1795462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7" name="Google Shape;368;g2910b16d2f9_1_3" descr="Image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6863" y="3087688"/>
            <a:ext cx="4913312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AF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62;p3"/>
          <p:cNvSpPr>
            <a:spLocks noChangeArrowheads="1"/>
          </p:cNvSpPr>
          <p:nvPr/>
        </p:nvSpPr>
        <p:spPr bwMode="auto">
          <a:xfrm>
            <a:off x="7485063" y="3903663"/>
            <a:ext cx="6370637" cy="6370637"/>
          </a:xfrm>
          <a:prstGeom prst="ellipse">
            <a:avLst/>
          </a:prstGeom>
          <a:solidFill>
            <a:srgbClr val="F5BEBC"/>
          </a:solidFill>
          <a:ln w="9525">
            <a:noFill/>
            <a:round/>
            <a:headEnd/>
            <a:tailEnd/>
          </a:ln>
        </p:spPr>
        <p:txBody>
          <a:bodyPr lIns="45700" tIns="45700" rIns="45700" bIns="45700" anchor="ctr"/>
          <a:lstStyle/>
          <a:p>
            <a:pPr>
              <a:buClr>
                <a:srgbClr val="000000"/>
              </a:buClr>
              <a:buSzPts val="1800"/>
              <a:buFont typeface="Calibri" pitchFamily="34" charset="0"/>
              <a:buNone/>
            </a:pPr>
            <a:endParaRPr lang="en-US" sz="18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5363" name="Google Shape;63;p3"/>
          <p:cNvSpPr>
            <a:spLocks noChangeArrowheads="1"/>
          </p:cNvSpPr>
          <p:nvPr/>
        </p:nvSpPr>
        <p:spPr bwMode="auto">
          <a:xfrm>
            <a:off x="315913" y="3852863"/>
            <a:ext cx="10072687" cy="2862262"/>
          </a:xfrm>
          <a:prstGeom prst="roundRect">
            <a:avLst>
              <a:gd name="adj" fmla="val 14005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45700" tIns="45700" rIns="45700" bIns="45700" anchor="ctr"/>
          <a:lstStyle/>
          <a:p>
            <a:pPr algn="ctr">
              <a:buClr>
                <a:srgbClr val="000000"/>
              </a:buClr>
              <a:buSzPts val="1800"/>
              <a:buFont typeface="Calibri" pitchFamily="34" charset="0"/>
              <a:buNone/>
            </a:pPr>
            <a:endParaRPr lang="en-US" sz="18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pic>
        <p:nvPicPr>
          <p:cNvPr id="15364" name="Google Shape;64;p3" descr="Image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750" y="57150"/>
            <a:ext cx="1458913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Google Shape;65;p3"/>
          <p:cNvSpPr txBox="1">
            <a:spLocks noChangeArrowheads="1"/>
          </p:cNvSpPr>
          <p:nvPr/>
        </p:nvSpPr>
        <p:spPr bwMode="auto">
          <a:xfrm>
            <a:off x="574675" y="3903663"/>
            <a:ext cx="6907213" cy="265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15000"/>
              </a:lnSpc>
              <a:buClr>
                <a:srgbClr val="000000"/>
              </a:buClr>
              <a:buSzPts val="2800"/>
              <a:buFont typeface="Arial" charset="0"/>
              <a:buNone/>
            </a:pPr>
            <a:r>
              <a:rPr lang="ru-RU" sz="3300" b="1">
                <a:latin typeface="Oswald" charset="0"/>
                <a:sym typeface="Oswald" charset="0"/>
              </a:rPr>
              <a:t>Романюк Ольга</a:t>
            </a:r>
            <a:r>
              <a:rPr lang="ru-RU" sz="1600" b="1">
                <a:latin typeface="Oswald" charset="0"/>
                <a:sym typeface="Oswald" charset="0"/>
              </a:rPr>
              <a:t>  </a:t>
            </a:r>
            <a:endParaRPr lang="ru-RU" sz="1600" b="1">
              <a:solidFill>
                <a:srgbClr val="00A212"/>
              </a:solidFill>
              <a:latin typeface="Oswald" charset="0"/>
              <a:sym typeface="Oswald" charset="0"/>
            </a:endParaRPr>
          </a:p>
          <a:p>
            <a:pPr algn="just">
              <a:lnSpc>
                <a:spcPct val="130000"/>
              </a:lnSpc>
              <a:spcBef>
                <a:spcPts val="800"/>
              </a:spcBef>
              <a:buClr>
                <a:srgbClr val="000000"/>
              </a:buClr>
              <a:buSzPts val="1600"/>
              <a:buFont typeface="Arial" charset="0"/>
              <a:buNone/>
            </a:pPr>
            <a:r>
              <a:rPr lang="ru-RU" sz="1600"/>
              <a:t>Методистка відділу початкової освіти, викладач кафедри педагогіки, психології та менеджменту освіти КНЗ КОР «Київський обласний інститут післядипломної освіти педагогічних кадрів»; тренер для тренерів НУШ; співавторка навчального комплекту «Навчаємо(сь) української разом» для учнів і учениць 1-4 класів з навчанням мовами національних меншин. </a:t>
            </a:r>
          </a:p>
        </p:txBody>
      </p:sp>
      <p:sp>
        <p:nvSpPr>
          <p:cNvPr id="15366" name="Google Shape;66;p3"/>
          <p:cNvSpPr>
            <a:spLocks noChangeArrowheads="1"/>
          </p:cNvSpPr>
          <p:nvPr/>
        </p:nvSpPr>
        <p:spPr bwMode="auto">
          <a:xfrm>
            <a:off x="11698288" y="657225"/>
            <a:ext cx="1092200" cy="10922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45700" tIns="45700" rIns="45700" bIns="45700" anchor="ctr"/>
          <a:lstStyle/>
          <a:p>
            <a:pPr>
              <a:buClr>
                <a:srgbClr val="000000"/>
              </a:buClr>
              <a:buSzPts val="1800"/>
              <a:buFont typeface="Calibri" pitchFamily="34" charset="0"/>
              <a:buNone/>
            </a:pPr>
            <a:endParaRPr lang="en-US" sz="18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5367" name="Google Shape;68;p3"/>
          <p:cNvSpPr>
            <a:spLocks noChangeArrowheads="1"/>
          </p:cNvSpPr>
          <p:nvPr/>
        </p:nvSpPr>
        <p:spPr bwMode="auto">
          <a:xfrm>
            <a:off x="1011238" y="1117600"/>
            <a:ext cx="10275887" cy="2498725"/>
          </a:xfrm>
          <a:prstGeom prst="roundRect">
            <a:avLst>
              <a:gd name="adj" fmla="val 14005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45700" tIns="45700" rIns="45700" bIns="45700" anchor="ctr"/>
          <a:lstStyle/>
          <a:p>
            <a:pPr algn="ctr">
              <a:buClr>
                <a:srgbClr val="000000"/>
              </a:buClr>
              <a:buSzPts val="1800"/>
              <a:buFont typeface="Calibri" pitchFamily="34" charset="0"/>
              <a:buNone/>
            </a:pPr>
            <a:r>
              <a:rPr lang="ru-RU" sz="1800">
                <a:latin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endParaRPr lang="en-US" sz="18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pic>
        <p:nvPicPr>
          <p:cNvPr id="69" name="Google Shape;69;p3"/>
          <p:cNvPicPr preferRelativeResize="0"/>
          <p:nvPr/>
        </p:nvPicPr>
        <p:blipFill rotWithShape="1">
          <a:blip r:embed="rId4">
            <a:alphaModFix/>
          </a:blip>
          <a:srcRect l="17528" t="15700" r="13161" b="32192"/>
          <a:stretch/>
        </p:blipFill>
        <p:spPr>
          <a:xfrm>
            <a:off x="8935474" y="1169550"/>
            <a:ext cx="2119775" cy="2395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9" name="Google Shape;70;p3"/>
          <p:cNvSpPr txBox="1">
            <a:spLocks noChangeArrowheads="1"/>
          </p:cNvSpPr>
          <p:nvPr/>
        </p:nvSpPr>
        <p:spPr bwMode="auto">
          <a:xfrm>
            <a:off x="1271588" y="1233488"/>
            <a:ext cx="7558087" cy="23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30000"/>
              </a:lnSpc>
              <a:buClr>
                <a:srgbClr val="000000"/>
              </a:buClr>
              <a:buSzPts val="2800"/>
              <a:buFont typeface="Arial Black" pitchFamily="34" charset="0"/>
              <a:buNone/>
            </a:pPr>
            <a:r>
              <a:rPr lang="ru-RU" sz="3300" b="1">
                <a:latin typeface="Oswald" charset="0"/>
                <a:sym typeface="Oswald" charset="0"/>
              </a:rPr>
              <a:t>Остапенко Ганна</a:t>
            </a:r>
            <a:endParaRPr lang="en-US" sz="3300" b="1">
              <a:solidFill>
                <a:srgbClr val="00A212"/>
              </a:solidFill>
              <a:latin typeface="Oswald" charset="0"/>
              <a:sym typeface="Oswald" charset="0"/>
            </a:endParaRPr>
          </a:p>
          <a:p>
            <a:pPr algn="just">
              <a:lnSpc>
                <a:spcPct val="130000"/>
              </a:lnSpc>
              <a:spcBef>
                <a:spcPts val="500"/>
              </a:spcBef>
              <a:buClr>
                <a:srgbClr val="000000"/>
              </a:buClr>
              <a:buSzPts val="1600"/>
              <a:buFont typeface="Arial" charset="0"/>
              <a:buNone/>
            </a:pPr>
            <a:r>
              <a:rPr lang="ru-RU" sz="1600"/>
              <a:t>Співавторка лінійки підручників “Я досліджую світ”, "Українська мова та читання" для 1-4 класів видавництва "Світич". Методистка проєкту "Вивчаю — не чекаю".  Педагог із 24-річним досвідом роботи. Головна редакторка журналу “Джміль”.</a:t>
            </a:r>
            <a:endParaRPr lang="en-US" sz="1600"/>
          </a:p>
        </p:txBody>
      </p:sp>
      <p:pic>
        <p:nvPicPr>
          <p:cNvPr id="11" name="Picture 4" descr="На зображенні може бути: 1 особа, окуляри та відділ новин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/>
            </a:extLst>
          </a:blip>
          <a:srcRect l="11977" r="4857" b="17021"/>
          <a:stretch/>
        </p:blipFill>
        <p:spPr bwMode="auto">
          <a:xfrm>
            <a:off x="7680424" y="4023461"/>
            <a:ext cx="2510101" cy="25334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Google Shape;222;p18"/>
          <p:cNvSpPr>
            <a:spLocks noChangeArrowheads="1"/>
          </p:cNvSpPr>
          <p:nvPr/>
        </p:nvSpPr>
        <p:spPr bwMode="auto">
          <a:xfrm>
            <a:off x="-3387725" y="-1939925"/>
            <a:ext cx="4808538" cy="4808538"/>
          </a:xfrm>
          <a:prstGeom prst="ellipse">
            <a:avLst/>
          </a:prstGeom>
          <a:solidFill>
            <a:srgbClr val="4FAFE3"/>
          </a:solidFill>
          <a:ln w="9525">
            <a:noFill/>
            <a:round/>
            <a:headEnd/>
            <a:tailEnd/>
          </a:ln>
        </p:spPr>
        <p:txBody>
          <a:bodyPr lIns="45700" tIns="45700" rIns="45700" bIns="45700" anchor="ctr"/>
          <a:lstStyle/>
          <a:p>
            <a:pPr>
              <a:buClr>
                <a:srgbClr val="000000"/>
              </a:buClr>
              <a:buSzPts val="1800"/>
              <a:buFont typeface="Calibri" pitchFamily="34" charset="0"/>
              <a:buNone/>
            </a:pPr>
            <a:endParaRPr lang="en-US" sz="18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pic>
        <p:nvPicPr>
          <p:cNvPr id="23554" name="Google Shape;226;p18" descr="Image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2088" y="-1382713"/>
            <a:ext cx="106362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Google Shape;227;p18"/>
          <p:cNvSpPr>
            <a:spLocks noChangeArrowheads="1"/>
          </p:cNvSpPr>
          <p:nvPr/>
        </p:nvSpPr>
        <p:spPr bwMode="auto">
          <a:xfrm>
            <a:off x="8850313" y="3346450"/>
            <a:ext cx="4808537" cy="4808538"/>
          </a:xfrm>
          <a:prstGeom prst="ellipse">
            <a:avLst/>
          </a:prstGeom>
          <a:solidFill>
            <a:srgbClr val="4FAFE3"/>
          </a:solidFill>
          <a:ln w="9525">
            <a:noFill/>
            <a:round/>
            <a:headEnd/>
            <a:tailEnd/>
          </a:ln>
        </p:spPr>
        <p:txBody>
          <a:bodyPr lIns="45700" tIns="45700" rIns="45700" bIns="45700" anchor="ctr"/>
          <a:lstStyle/>
          <a:p>
            <a:pPr>
              <a:buClr>
                <a:srgbClr val="000000"/>
              </a:buClr>
              <a:buSzPts val="1800"/>
              <a:buFont typeface="Calibri" pitchFamily="34" charset="0"/>
              <a:buNone/>
            </a:pPr>
            <a:endParaRPr lang="en-US" sz="18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23556" name="Google Shape;228;p18"/>
          <p:cNvSpPr>
            <a:spLocks noChangeArrowheads="1"/>
          </p:cNvSpPr>
          <p:nvPr/>
        </p:nvSpPr>
        <p:spPr bwMode="auto">
          <a:xfrm>
            <a:off x="2868613" y="5367338"/>
            <a:ext cx="927100" cy="925512"/>
          </a:xfrm>
          <a:prstGeom prst="ellipse">
            <a:avLst/>
          </a:prstGeom>
          <a:solidFill>
            <a:srgbClr val="EEB943"/>
          </a:solidFill>
          <a:ln w="9525">
            <a:noFill/>
            <a:round/>
            <a:headEnd/>
            <a:tailEnd/>
          </a:ln>
        </p:spPr>
        <p:txBody>
          <a:bodyPr lIns="45700" tIns="45700" rIns="45700" bIns="45700" anchor="ctr"/>
          <a:lstStyle/>
          <a:p>
            <a:pPr>
              <a:buClr>
                <a:srgbClr val="000000"/>
              </a:buClr>
              <a:buSzPts val="1800"/>
              <a:buFont typeface="Calibri" pitchFamily="34" charset="0"/>
              <a:buNone/>
            </a:pPr>
            <a:endParaRPr lang="en-US" sz="18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pic>
        <p:nvPicPr>
          <p:cNvPr id="23557" name="Google Shape;233;p18" descr="Image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1763" y="347663"/>
            <a:ext cx="1022350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Рисунок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3613" y="3656013"/>
            <a:ext cx="5637212" cy="322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Прямоугольник 5"/>
          <p:cNvSpPr>
            <a:spLocks noChangeArrowheads="1"/>
          </p:cNvSpPr>
          <p:nvPr/>
        </p:nvSpPr>
        <p:spPr bwMode="auto">
          <a:xfrm>
            <a:off x="1154113" y="1000125"/>
            <a:ext cx="923925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Clr>
                <a:srgbClr val="000000"/>
              </a:buClr>
              <a:buFont typeface="Arial" charset="0"/>
              <a:buNone/>
            </a:pPr>
            <a:r>
              <a:rPr lang="uk-UA" sz="2800"/>
              <a:t>Виявлення навчальних втрат з мовно-літературної освітньої галузі безпосередньо пов’язане із співставленням реальних досягнень кожного конкретного учня чи учениці з вимогами </a:t>
            </a:r>
            <a:r>
              <a:rPr lang="ru-RU" sz="2800"/>
              <a:t>до обов’язкових результатів навчання здобувачів освіти, представлених у Державному стандарті початкової освіти.</a:t>
            </a:r>
            <a:endParaRPr lang="uk-UA" sz="2800"/>
          </a:p>
        </p:txBody>
      </p:sp>
      <p:pic>
        <p:nvPicPr>
          <p:cNvPr id="23560" name="Рисунок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553575" y="4251325"/>
            <a:ext cx="2339975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Google Shape;222;p18"/>
          <p:cNvSpPr>
            <a:spLocks noChangeArrowheads="1"/>
          </p:cNvSpPr>
          <p:nvPr/>
        </p:nvSpPr>
        <p:spPr bwMode="auto">
          <a:xfrm>
            <a:off x="-3397250" y="-1974850"/>
            <a:ext cx="4808538" cy="4808538"/>
          </a:xfrm>
          <a:prstGeom prst="ellipse">
            <a:avLst/>
          </a:prstGeom>
          <a:solidFill>
            <a:srgbClr val="4FAFE3"/>
          </a:solidFill>
          <a:ln w="9525">
            <a:noFill/>
            <a:round/>
            <a:headEnd/>
            <a:tailEnd/>
          </a:ln>
        </p:spPr>
        <p:txBody>
          <a:bodyPr lIns="45700" tIns="45700" rIns="45700" bIns="45700" anchor="ctr"/>
          <a:lstStyle/>
          <a:p>
            <a:pPr>
              <a:buClr>
                <a:srgbClr val="000000"/>
              </a:buClr>
              <a:buSzPts val="1800"/>
              <a:buFont typeface="Calibri" pitchFamily="34" charset="0"/>
              <a:buNone/>
            </a:pPr>
            <a:endParaRPr lang="en-US" sz="18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25602" name="Google Shape;224;p18"/>
          <p:cNvSpPr txBox="1">
            <a:spLocks noChangeArrowheads="1"/>
          </p:cNvSpPr>
          <p:nvPr/>
        </p:nvSpPr>
        <p:spPr bwMode="auto">
          <a:xfrm>
            <a:off x="1647825" y="82550"/>
            <a:ext cx="101266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115000"/>
              </a:lnSpc>
              <a:buClr>
                <a:srgbClr val="000000"/>
              </a:buClr>
              <a:buSzPts val="3200"/>
              <a:buFont typeface="Arial" charset="0"/>
              <a:buNone/>
            </a:pPr>
            <a:r>
              <a:rPr lang="ru-RU" sz="4000" b="1">
                <a:solidFill>
                  <a:srgbClr val="4FAFE3"/>
                </a:solidFill>
              </a:rPr>
              <a:t>Групова робота</a:t>
            </a:r>
            <a:endParaRPr lang="en-US" sz="4000">
              <a:solidFill>
                <a:srgbClr val="4FAFE3"/>
              </a:solidFill>
            </a:endParaRPr>
          </a:p>
        </p:txBody>
      </p:sp>
      <p:pic>
        <p:nvPicPr>
          <p:cNvPr id="25603" name="Google Shape;226;p18" descr="Image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2088" y="-1382713"/>
            <a:ext cx="106362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Google Shape;227;p18"/>
          <p:cNvSpPr>
            <a:spLocks noChangeArrowheads="1"/>
          </p:cNvSpPr>
          <p:nvPr/>
        </p:nvSpPr>
        <p:spPr bwMode="auto">
          <a:xfrm>
            <a:off x="8850313" y="3346450"/>
            <a:ext cx="4808537" cy="4808538"/>
          </a:xfrm>
          <a:prstGeom prst="ellipse">
            <a:avLst/>
          </a:prstGeom>
          <a:solidFill>
            <a:srgbClr val="4FAFE3"/>
          </a:solidFill>
          <a:ln w="9525">
            <a:noFill/>
            <a:round/>
            <a:headEnd/>
            <a:tailEnd/>
          </a:ln>
        </p:spPr>
        <p:txBody>
          <a:bodyPr lIns="45700" tIns="45700" rIns="45700" bIns="45700" anchor="ctr"/>
          <a:lstStyle/>
          <a:p>
            <a:pPr>
              <a:buClr>
                <a:srgbClr val="000000"/>
              </a:buClr>
              <a:buSzPts val="1800"/>
              <a:buFont typeface="Calibri" pitchFamily="34" charset="0"/>
              <a:buNone/>
            </a:pPr>
            <a:endParaRPr lang="en-US" sz="18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25605" name="Google Shape;228;p18"/>
          <p:cNvSpPr>
            <a:spLocks noChangeArrowheads="1"/>
          </p:cNvSpPr>
          <p:nvPr/>
        </p:nvSpPr>
        <p:spPr bwMode="auto">
          <a:xfrm>
            <a:off x="10412413" y="5930900"/>
            <a:ext cx="927100" cy="927100"/>
          </a:xfrm>
          <a:prstGeom prst="ellipse">
            <a:avLst/>
          </a:prstGeom>
          <a:solidFill>
            <a:srgbClr val="EEB943"/>
          </a:solidFill>
          <a:ln w="9525">
            <a:noFill/>
            <a:round/>
            <a:headEnd/>
            <a:tailEnd/>
          </a:ln>
        </p:spPr>
        <p:txBody>
          <a:bodyPr lIns="45700" tIns="45700" rIns="45700" bIns="45700" anchor="ctr"/>
          <a:lstStyle/>
          <a:p>
            <a:pPr>
              <a:buClr>
                <a:srgbClr val="000000"/>
              </a:buClr>
              <a:buSzPts val="1800"/>
              <a:buFont typeface="Calibri" pitchFamily="34" charset="0"/>
              <a:buNone/>
            </a:pPr>
            <a:endParaRPr lang="en-US" sz="18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pic>
        <p:nvPicPr>
          <p:cNvPr id="25606" name="Google Shape;233;p18" descr="Image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1763" y="347663"/>
            <a:ext cx="1022350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Прямоугольник 5"/>
          <p:cNvSpPr>
            <a:spLocks noChangeArrowheads="1"/>
          </p:cNvSpPr>
          <p:nvPr/>
        </p:nvSpPr>
        <p:spPr bwMode="auto">
          <a:xfrm>
            <a:off x="1154113" y="854075"/>
            <a:ext cx="9694862" cy="606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Clr>
                <a:srgbClr val="000000"/>
              </a:buClr>
              <a:buFont typeface="Arial" charset="0"/>
              <a:buNone/>
            </a:pPr>
            <a:r>
              <a:rPr lang="uk-UA" sz="2400">
                <a:solidFill>
                  <a:srgbClr val="333333"/>
                </a:solidFill>
              </a:rPr>
              <a:t>Визначаючи навчальні втрати доцільно аналізувати обов’язкові результати навчання за кожною групою вмінь:</a:t>
            </a:r>
          </a:p>
          <a:p>
            <a:pPr algn="just">
              <a:buClr>
                <a:srgbClr val="000000"/>
              </a:buClr>
              <a:buFont typeface="Arial" charset="0"/>
              <a:buNone/>
            </a:pPr>
            <a:endParaRPr lang="uk-UA" sz="2400">
              <a:solidFill>
                <a:srgbClr val="333333"/>
              </a:solidFill>
            </a:endParaRPr>
          </a:p>
          <a:p>
            <a:pPr algn="just">
              <a:buClr>
                <a:srgbClr val="000000"/>
              </a:buClr>
              <a:buFont typeface="Arial" charset="0"/>
              <a:buChar char="•"/>
            </a:pPr>
            <a:r>
              <a:rPr lang="uk-UA" sz="2400">
                <a:solidFill>
                  <a:srgbClr val="333333"/>
                </a:solidFill>
              </a:rPr>
              <a:t>взаємодія з іншими особами усно, сприймання і використання інформацію для досягнення життєвих цілей у різних комунікативних ситуаціях;</a:t>
            </a:r>
          </a:p>
          <a:p>
            <a:pPr algn="just">
              <a:buClr>
                <a:srgbClr val="000000"/>
              </a:buClr>
              <a:buFont typeface="Arial" charset="0"/>
              <a:buChar char="•"/>
            </a:pPr>
            <a:r>
              <a:rPr lang="uk-UA" sz="2400">
                <a:solidFill>
                  <a:srgbClr val="333333"/>
                </a:solidFill>
              </a:rPr>
              <a:t>сприйняття, аналіз, інтерпретація, критичне оцінювання інформації в текстах різних видів, медіатекстах та використання її для збагачення свого досвіду</a:t>
            </a:r>
          </a:p>
          <a:p>
            <a:pPr algn="just">
              <a:buClr>
                <a:srgbClr val="000000"/>
              </a:buClr>
              <a:buFont typeface="Arial" charset="0"/>
              <a:buChar char="•"/>
            </a:pPr>
            <a:r>
              <a:rPr lang="ru-RU" sz="2400">
                <a:solidFill>
                  <a:srgbClr val="333333"/>
                </a:solidFill>
              </a:rPr>
              <a:t>висловлювання думок, почуттів та ставлення, взаємодія з іншими особами письмово та в режимі реального часу, дотримання норм літературної мови</a:t>
            </a:r>
          </a:p>
          <a:p>
            <a:pPr algn="just">
              <a:buClr>
                <a:srgbClr val="000000"/>
              </a:buClr>
              <a:buFont typeface="Arial" charset="0"/>
              <a:buChar char="•"/>
            </a:pPr>
            <a:r>
              <a:rPr lang="ru-RU" sz="2400">
                <a:solidFill>
                  <a:srgbClr val="333333"/>
                </a:solidFill>
              </a:rPr>
              <a:t>дослідження індивідуального мовлення, використання мови для власної мовної творчості, спостереження за мовними явищами, їх аналіз.</a:t>
            </a:r>
            <a:endParaRPr lang="uk-UA" sz="2400">
              <a:solidFill>
                <a:srgbClr val="333333"/>
              </a:solidFill>
            </a:endParaRPr>
          </a:p>
          <a:p>
            <a:pPr algn="just">
              <a:buClr>
                <a:srgbClr val="000000"/>
              </a:buClr>
              <a:buFont typeface="Arial" charset="0"/>
              <a:buNone/>
            </a:pPr>
            <a:endParaRPr lang="uk-UA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ПІДПРИЄМЦІ-група обговорення on Viber"/>
          <p:cNvPicPr>
            <a:picLocks noChangeAspect="1" noChangeArrowheads="1"/>
          </p:cNvPicPr>
          <p:nvPr/>
        </p:nvPicPr>
        <p:blipFill>
          <a:blip r:embed="rId3"/>
          <a:srcRect t="7018"/>
          <a:stretch>
            <a:fillRect/>
          </a:stretch>
        </p:blipFill>
        <p:spPr bwMode="auto">
          <a:xfrm>
            <a:off x="4460875" y="3092450"/>
            <a:ext cx="4311650" cy="400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Google Shape;222;p18"/>
          <p:cNvSpPr>
            <a:spLocks noChangeArrowheads="1"/>
          </p:cNvSpPr>
          <p:nvPr/>
        </p:nvSpPr>
        <p:spPr bwMode="auto">
          <a:xfrm>
            <a:off x="-3387725" y="-1939925"/>
            <a:ext cx="4808538" cy="4808538"/>
          </a:xfrm>
          <a:prstGeom prst="ellipse">
            <a:avLst/>
          </a:prstGeom>
          <a:solidFill>
            <a:srgbClr val="4FAFE3"/>
          </a:solidFill>
          <a:ln w="9525">
            <a:noFill/>
            <a:round/>
            <a:headEnd/>
            <a:tailEnd/>
          </a:ln>
        </p:spPr>
        <p:txBody>
          <a:bodyPr lIns="45700" tIns="45700" rIns="45700" bIns="45700" anchor="ctr"/>
          <a:lstStyle/>
          <a:p>
            <a:pPr>
              <a:buClr>
                <a:srgbClr val="000000"/>
              </a:buClr>
              <a:buSzPts val="1800"/>
              <a:buFont typeface="Calibri" pitchFamily="34" charset="0"/>
              <a:buNone/>
            </a:pPr>
            <a:endParaRPr lang="en-US" sz="18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27651" name="Google Shape;224;p18"/>
          <p:cNvSpPr txBox="1">
            <a:spLocks noChangeArrowheads="1"/>
          </p:cNvSpPr>
          <p:nvPr/>
        </p:nvSpPr>
        <p:spPr bwMode="auto">
          <a:xfrm>
            <a:off x="1474788" y="373063"/>
            <a:ext cx="1012825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115000"/>
              </a:lnSpc>
              <a:buClr>
                <a:srgbClr val="000000"/>
              </a:buClr>
              <a:buSzPts val="3200"/>
              <a:buFont typeface="Arial" charset="0"/>
              <a:buNone/>
            </a:pPr>
            <a:r>
              <a:rPr lang="ru-RU" sz="4000" b="1">
                <a:solidFill>
                  <a:srgbClr val="4FAFE3"/>
                </a:solidFill>
              </a:rPr>
              <a:t>Робота в групах. Державний стандарт початкової освіти</a:t>
            </a:r>
            <a:endParaRPr lang="en-US" sz="4000">
              <a:solidFill>
                <a:srgbClr val="4FAFE3"/>
              </a:solidFill>
            </a:endParaRPr>
          </a:p>
        </p:txBody>
      </p:sp>
      <p:pic>
        <p:nvPicPr>
          <p:cNvPr id="27652" name="Google Shape;226;p18" descr="Image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32088" y="-1382713"/>
            <a:ext cx="106362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Google Shape;227;p18"/>
          <p:cNvSpPr>
            <a:spLocks noChangeArrowheads="1"/>
          </p:cNvSpPr>
          <p:nvPr/>
        </p:nvSpPr>
        <p:spPr bwMode="auto">
          <a:xfrm>
            <a:off x="8850313" y="3346450"/>
            <a:ext cx="4808537" cy="4808538"/>
          </a:xfrm>
          <a:prstGeom prst="ellipse">
            <a:avLst/>
          </a:prstGeom>
          <a:solidFill>
            <a:srgbClr val="4FAFE3"/>
          </a:solidFill>
          <a:ln w="9525">
            <a:noFill/>
            <a:round/>
            <a:headEnd/>
            <a:tailEnd/>
          </a:ln>
        </p:spPr>
        <p:txBody>
          <a:bodyPr lIns="45700" tIns="45700" rIns="45700" bIns="45700" anchor="ctr"/>
          <a:lstStyle/>
          <a:p>
            <a:pPr>
              <a:buClr>
                <a:srgbClr val="000000"/>
              </a:buClr>
              <a:buSzPts val="1800"/>
              <a:buFont typeface="Calibri" pitchFamily="34" charset="0"/>
              <a:buNone/>
            </a:pPr>
            <a:endParaRPr lang="en-US" sz="18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27654" name="Google Shape;228;p18"/>
          <p:cNvSpPr>
            <a:spLocks noChangeArrowheads="1"/>
          </p:cNvSpPr>
          <p:nvPr/>
        </p:nvSpPr>
        <p:spPr bwMode="auto">
          <a:xfrm>
            <a:off x="2868613" y="5367338"/>
            <a:ext cx="927100" cy="925512"/>
          </a:xfrm>
          <a:prstGeom prst="ellipse">
            <a:avLst/>
          </a:prstGeom>
          <a:solidFill>
            <a:srgbClr val="EEB943"/>
          </a:solidFill>
          <a:ln w="9525">
            <a:noFill/>
            <a:round/>
            <a:headEnd/>
            <a:tailEnd/>
          </a:ln>
        </p:spPr>
        <p:txBody>
          <a:bodyPr lIns="45700" tIns="45700" rIns="45700" bIns="45700" anchor="ctr"/>
          <a:lstStyle/>
          <a:p>
            <a:pPr>
              <a:buClr>
                <a:srgbClr val="000000"/>
              </a:buClr>
              <a:buSzPts val="1800"/>
              <a:buFont typeface="Calibri" pitchFamily="34" charset="0"/>
              <a:buNone/>
            </a:pPr>
            <a:endParaRPr lang="en-US" sz="18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pic>
        <p:nvPicPr>
          <p:cNvPr id="27655" name="Google Shape;233;p18" descr="Image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1763" y="347663"/>
            <a:ext cx="1022350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Рисунок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637713" y="4227513"/>
            <a:ext cx="2278062" cy="227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7" name="Прямоугольник 5"/>
          <p:cNvSpPr>
            <a:spLocks noChangeArrowheads="1"/>
          </p:cNvSpPr>
          <p:nvPr/>
        </p:nvSpPr>
        <p:spPr bwMode="auto">
          <a:xfrm>
            <a:off x="973138" y="1808163"/>
            <a:ext cx="923925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Clr>
                <a:srgbClr val="000000"/>
              </a:buClr>
              <a:buFont typeface="Arial" charset="0"/>
              <a:buNone/>
            </a:pPr>
            <a:r>
              <a:rPr lang="ru-RU" sz="2800"/>
              <a:t>Складіть список з 8 пунктів про навчальні втрати з мовно-літературної освітньої галузі, з якими потрібно працювати у визначеному для вашої групи класі.</a:t>
            </a:r>
          </a:p>
          <a:p>
            <a:pPr algn="just">
              <a:buClr>
                <a:srgbClr val="000000"/>
              </a:buClr>
              <a:buFont typeface="Arial" charset="0"/>
              <a:buNone/>
            </a:pPr>
            <a:r>
              <a:rPr lang="ru-RU" sz="2800"/>
              <a:t>1, 2 група - 1 клас</a:t>
            </a:r>
          </a:p>
          <a:p>
            <a:pPr algn="just">
              <a:buClr>
                <a:srgbClr val="000000"/>
              </a:buClr>
              <a:buFont typeface="Arial" charset="0"/>
              <a:buNone/>
            </a:pPr>
            <a:r>
              <a:rPr lang="ru-RU" sz="2800"/>
              <a:t>3, 4 група - 2 клас</a:t>
            </a:r>
          </a:p>
          <a:p>
            <a:pPr algn="just">
              <a:buClr>
                <a:srgbClr val="000000"/>
              </a:buClr>
              <a:buFont typeface="Arial" charset="0"/>
              <a:buNone/>
            </a:pPr>
            <a:r>
              <a:rPr lang="ru-RU" sz="2800"/>
              <a:t>5, 6 група - 3 клас</a:t>
            </a:r>
          </a:p>
          <a:p>
            <a:pPr algn="just">
              <a:buClr>
                <a:srgbClr val="000000"/>
              </a:buClr>
              <a:buFont typeface="Arial" charset="0"/>
              <a:buNone/>
            </a:pPr>
            <a:r>
              <a:rPr lang="ru-RU" sz="2800"/>
              <a:t>7, 8 група - 4 клас</a:t>
            </a:r>
          </a:p>
          <a:p>
            <a:pPr algn="just">
              <a:buClr>
                <a:srgbClr val="000000"/>
              </a:buClr>
              <a:buFont typeface="Arial" charset="0"/>
              <a:buNone/>
            </a:pPr>
            <a:endParaRPr lang="uk-UA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Робоча група з розробки Положення про курсові роботи – Педагогічний фаховий  коледж"/>
          <p:cNvPicPr>
            <a:picLocks noChangeAspect="1" noChangeArrowheads="1"/>
          </p:cNvPicPr>
          <p:nvPr/>
        </p:nvPicPr>
        <p:blipFill>
          <a:blip r:embed="rId3"/>
          <a:srcRect r="4362"/>
          <a:stretch>
            <a:fillRect/>
          </a:stretch>
        </p:blipFill>
        <p:spPr bwMode="auto">
          <a:xfrm>
            <a:off x="2473325" y="2986088"/>
            <a:ext cx="7627938" cy="387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Google Shape;222;p18"/>
          <p:cNvSpPr>
            <a:spLocks noChangeArrowheads="1"/>
          </p:cNvSpPr>
          <p:nvPr/>
        </p:nvSpPr>
        <p:spPr bwMode="auto">
          <a:xfrm>
            <a:off x="-3387725" y="-1939925"/>
            <a:ext cx="4808538" cy="4808538"/>
          </a:xfrm>
          <a:prstGeom prst="ellipse">
            <a:avLst/>
          </a:prstGeom>
          <a:solidFill>
            <a:srgbClr val="4FAFE3"/>
          </a:solidFill>
          <a:ln w="9525">
            <a:noFill/>
            <a:round/>
            <a:headEnd/>
            <a:tailEnd/>
          </a:ln>
        </p:spPr>
        <p:txBody>
          <a:bodyPr lIns="45700" tIns="45700" rIns="45700" bIns="45700" anchor="ctr"/>
          <a:lstStyle/>
          <a:p>
            <a:pPr>
              <a:buClr>
                <a:srgbClr val="000000"/>
              </a:buClr>
              <a:buSzPts val="1800"/>
              <a:buFont typeface="Calibri" pitchFamily="34" charset="0"/>
              <a:buNone/>
            </a:pPr>
            <a:endParaRPr lang="en-US" sz="18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29699" name="Google Shape;224;p18"/>
          <p:cNvSpPr txBox="1">
            <a:spLocks noChangeArrowheads="1"/>
          </p:cNvSpPr>
          <p:nvPr/>
        </p:nvSpPr>
        <p:spPr bwMode="auto">
          <a:xfrm>
            <a:off x="1538288" y="44450"/>
            <a:ext cx="10128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115000"/>
              </a:lnSpc>
              <a:buClr>
                <a:srgbClr val="000000"/>
              </a:buClr>
              <a:buSzPts val="3200"/>
              <a:buFont typeface="Arial" charset="0"/>
              <a:buNone/>
            </a:pPr>
            <a:r>
              <a:rPr lang="ru-RU" sz="4000" b="1">
                <a:solidFill>
                  <a:srgbClr val="4FAFE3"/>
                </a:solidFill>
              </a:rPr>
              <a:t>Висновок</a:t>
            </a:r>
            <a:endParaRPr lang="en-US" sz="4000">
              <a:solidFill>
                <a:srgbClr val="4FAFE3"/>
              </a:solidFill>
            </a:endParaRPr>
          </a:p>
        </p:txBody>
      </p:sp>
      <p:pic>
        <p:nvPicPr>
          <p:cNvPr id="29700" name="Google Shape;226;p18" descr="Image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9450" y="5464175"/>
            <a:ext cx="106362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Google Shape;228;p18"/>
          <p:cNvSpPr>
            <a:spLocks noChangeArrowheads="1"/>
          </p:cNvSpPr>
          <p:nvPr/>
        </p:nvSpPr>
        <p:spPr bwMode="auto">
          <a:xfrm>
            <a:off x="10739438" y="1028700"/>
            <a:ext cx="927100" cy="925513"/>
          </a:xfrm>
          <a:prstGeom prst="ellipse">
            <a:avLst/>
          </a:prstGeom>
          <a:solidFill>
            <a:srgbClr val="EEB943"/>
          </a:solidFill>
          <a:ln w="9525">
            <a:noFill/>
            <a:round/>
            <a:headEnd/>
            <a:tailEnd/>
          </a:ln>
        </p:spPr>
        <p:txBody>
          <a:bodyPr lIns="45700" tIns="45700" rIns="45700" bIns="45700" anchor="ctr"/>
          <a:lstStyle/>
          <a:p>
            <a:pPr>
              <a:buClr>
                <a:srgbClr val="000000"/>
              </a:buClr>
              <a:buSzPts val="1800"/>
              <a:buFont typeface="Calibri" pitchFamily="34" charset="0"/>
              <a:buNone/>
            </a:pPr>
            <a:endParaRPr lang="en-US" sz="18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pic>
        <p:nvPicPr>
          <p:cNvPr id="29702" name="Google Shape;233;p18" descr="Image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8913" y="481013"/>
            <a:ext cx="1022350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Прямоугольник 5"/>
          <p:cNvSpPr>
            <a:spLocks noChangeArrowheads="1"/>
          </p:cNvSpPr>
          <p:nvPr/>
        </p:nvSpPr>
        <p:spPr bwMode="auto">
          <a:xfrm>
            <a:off x="1700213" y="831850"/>
            <a:ext cx="7904162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Clr>
                <a:srgbClr val="000000"/>
              </a:buClr>
              <a:buFont typeface="Arial" charset="0"/>
              <a:buNone/>
            </a:pPr>
            <a:r>
              <a:rPr lang="uk-UA" sz="2800"/>
              <a:t>Не у всіх групах умінь з мовно-літературної освітньої галузі можуть бути наявні навчальні втрати, втрати можуть простежуватись частково або глобально і потребують тривалої роботи.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A0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Google Shape;97;p6"/>
          <p:cNvSpPr>
            <a:spLocks noChangeArrowheads="1"/>
          </p:cNvSpPr>
          <p:nvPr/>
        </p:nvSpPr>
        <p:spPr bwMode="auto">
          <a:xfrm>
            <a:off x="6180138" y="4945063"/>
            <a:ext cx="6370637" cy="6370637"/>
          </a:xfrm>
          <a:prstGeom prst="ellipse">
            <a:avLst/>
          </a:prstGeom>
          <a:solidFill>
            <a:srgbClr val="F5BEBC"/>
          </a:solidFill>
          <a:ln w="9525">
            <a:noFill/>
            <a:round/>
            <a:headEnd/>
            <a:tailEnd/>
          </a:ln>
        </p:spPr>
        <p:txBody>
          <a:bodyPr lIns="45700" tIns="45700" rIns="45700" bIns="45700" anchor="ctr"/>
          <a:lstStyle/>
          <a:p>
            <a:pPr>
              <a:buClr>
                <a:srgbClr val="000000"/>
              </a:buClr>
              <a:buSzPts val="1800"/>
              <a:buFont typeface="Calibri" pitchFamily="34" charset="0"/>
              <a:buNone/>
            </a:pPr>
            <a:endParaRPr lang="en-US" sz="18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pic>
        <p:nvPicPr>
          <p:cNvPr id="33795" name="Google Shape;98;p6" descr="Image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5135563"/>
            <a:ext cx="1636713" cy="161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Google Shape;99;p6" descr="Image"/>
          <p:cNvPicPr preferRelativeResize="0">
            <a:picLocks noChangeAspect="1" noChangeArrowheads="1"/>
          </p:cNvPicPr>
          <p:nvPr/>
        </p:nvPicPr>
        <p:blipFill>
          <a:blip r:embed="rId4"/>
          <a:srcRect t="44925" r="34529"/>
          <a:stretch>
            <a:fillRect/>
          </a:stretch>
        </p:blipFill>
        <p:spPr bwMode="auto">
          <a:xfrm>
            <a:off x="9390063" y="0"/>
            <a:ext cx="2801937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Google Shape;100;p6"/>
          <p:cNvSpPr txBox="1">
            <a:spLocks noChangeArrowheads="1"/>
          </p:cNvSpPr>
          <p:nvPr/>
        </p:nvSpPr>
        <p:spPr bwMode="auto">
          <a:xfrm>
            <a:off x="4752975" y="1081088"/>
            <a:ext cx="7185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>
              <a:buClr>
                <a:srgbClr val="000000"/>
              </a:buClr>
              <a:buSzPts val="1800"/>
              <a:buFont typeface="Calibri" pitchFamily="34" charset="0"/>
              <a:buNone/>
            </a:pPr>
            <a:r>
              <a:rPr lang="ru-RU" sz="1800">
                <a:latin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endParaRPr lang="en-US"/>
          </a:p>
        </p:txBody>
      </p:sp>
      <p:sp>
        <p:nvSpPr>
          <p:cNvPr id="33798" name="Google Shape;103;p6"/>
          <p:cNvSpPr txBox="1">
            <a:spLocks noChangeArrowheads="1"/>
          </p:cNvSpPr>
          <p:nvPr/>
        </p:nvSpPr>
        <p:spPr bwMode="auto">
          <a:xfrm>
            <a:off x="1046163" y="385763"/>
            <a:ext cx="7413625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buClr>
                <a:srgbClr val="FFFFFF"/>
              </a:buClr>
              <a:buSzPts val="4300"/>
              <a:buFont typeface="Arial" charset="0"/>
              <a:buNone/>
            </a:pPr>
            <a:r>
              <a:rPr lang="ru-RU" sz="4000" b="1">
                <a:solidFill>
                  <a:srgbClr val="FFE699"/>
                </a:solidFill>
              </a:rPr>
              <a:t>Руханка «Долоньки»</a:t>
            </a:r>
            <a:endParaRPr lang="en-US">
              <a:solidFill>
                <a:srgbClr val="FFE699"/>
              </a:solidFill>
            </a:endParaRPr>
          </a:p>
        </p:txBody>
      </p:sp>
      <p:pic>
        <p:nvPicPr>
          <p:cNvPr id="33799" name="Рисунок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32688" y="2644775"/>
            <a:ext cx="4829175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Прямоугольник 2"/>
          <p:cNvSpPr>
            <a:spLocks noChangeArrowheads="1"/>
          </p:cNvSpPr>
          <p:nvPr/>
        </p:nvSpPr>
        <p:spPr bwMode="auto">
          <a:xfrm>
            <a:off x="889000" y="1317625"/>
            <a:ext cx="7727950" cy="34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buClr>
                <a:srgbClr val="000000"/>
              </a:buClr>
              <a:buFont typeface="Arial" charset="0"/>
              <a:buNone/>
            </a:pPr>
            <a:r>
              <a:rPr lang="uk-UA" sz="2400">
                <a:solidFill>
                  <a:schemeClr val="bg1"/>
                </a:solidFill>
              </a:rPr>
              <a:t>Під час виконання такої вправи учасники можуть допускати помилки, “вибиватися” з ритму, але після короткої практики ритм налагоджується. Так само відбувається і з дітьми. Для одного учня чи учениці потрібно день-два, щоб подолати навчальну втрату, комусь тиждень, а в когось і зовсім не було втрат. Але важливо “підтримувати ритм” у класі, щоб жодна дитина не лишалася пасивною.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Google Shape;222;p18"/>
          <p:cNvSpPr>
            <a:spLocks noChangeArrowheads="1"/>
          </p:cNvSpPr>
          <p:nvPr/>
        </p:nvSpPr>
        <p:spPr bwMode="auto">
          <a:xfrm>
            <a:off x="-3387725" y="-1939925"/>
            <a:ext cx="4808538" cy="4808538"/>
          </a:xfrm>
          <a:prstGeom prst="ellipse">
            <a:avLst/>
          </a:prstGeom>
          <a:solidFill>
            <a:srgbClr val="4FAFE3"/>
          </a:solidFill>
          <a:ln w="9525">
            <a:noFill/>
            <a:round/>
            <a:headEnd/>
            <a:tailEnd/>
          </a:ln>
        </p:spPr>
        <p:txBody>
          <a:bodyPr lIns="45700" tIns="45700" rIns="45700" bIns="45700" anchor="ctr"/>
          <a:lstStyle/>
          <a:p>
            <a:pPr>
              <a:buClr>
                <a:srgbClr val="000000"/>
              </a:buClr>
              <a:buSzPts val="1800"/>
              <a:buFont typeface="Calibri" pitchFamily="34" charset="0"/>
              <a:buNone/>
            </a:pPr>
            <a:endParaRPr lang="en-US" sz="18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35842" name="Google Shape;224;p18"/>
          <p:cNvSpPr txBox="1">
            <a:spLocks noChangeArrowheads="1"/>
          </p:cNvSpPr>
          <p:nvPr/>
        </p:nvSpPr>
        <p:spPr bwMode="auto">
          <a:xfrm>
            <a:off x="1884363" y="587375"/>
            <a:ext cx="8010525" cy="1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115000"/>
              </a:lnSpc>
              <a:buClr>
                <a:srgbClr val="000000"/>
              </a:buClr>
              <a:buSzPts val="3200"/>
              <a:buFont typeface="Arial" charset="0"/>
              <a:buNone/>
            </a:pPr>
            <a:r>
              <a:rPr lang="ru-RU" sz="1800" b="1">
                <a:solidFill>
                  <a:srgbClr val="4FAFE3"/>
                </a:solidFill>
              </a:rPr>
              <a:t>Форми роботи з подолання навчальних втрат</a:t>
            </a:r>
            <a:br>
              <a:rPr lang="ru-RU" sz="1800" b="1">
                <a:solidFill>
                  <a:srgbClr val="4FAFE3"/>
                </a:solidFill>
              </a:rPr>
            </a:br>
            <a:r>
              <a:rPr lang="ru-RU" sz="4000" b="1">
                <a:solidFill>
                  <a:srgbClr val="4FAFE3"/>
                </a:solidFill>
              </a:rPr>
              <a:t>							</a:t>
            </a:r>
            <a:endParaRPr lang="en-US" sz="4000">
              <a:solidFill>
                <a:srgbClr val="4FAFE3"/>
              </a:solidFill>
            </a:endParaRPr>
          </a:p>
        </p:txBody>
      </p:sp>
      <p:pic>
        <p:nvPicPr>
          <p:cNvPr id="35843" name="Google Shape;226;p18" descr="Image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2088" y="-1382713"/>
            <a:ext cx="106362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Google Shape;227;p18"/>
          <p:cNvSpPr>
            <a:spLocks noChangeArrowheads="1"/>
          </p:cNvSpPr>
          <p:nvPr/>
        </p:nvSpPr>
        <p:spPr bwMode="auto">
          <a:xfrm>
            <a:off x="8850313" y="3346450"/>
            <a:ext cx="4808537" cy="4808538"/>
          </a:xfrm>
          <a:prstGeom prst="ellipse">
            <a:avLst/>
          </a:prstGeom>
          <a:solidFill>
            <a:srgbClr val="4FAFE3"/>
          </a:solidFill>
          <a:ln w="9525">
            <a:noFill/>
            <a:round/>
            <a:headEnd/>
            <a:tailEnd/>
          </a:ln>
        </p:spPr>
        <p:txBody>
          <a:bodyPr lIns="45700" tIns="45700" rIns="45700" bIns="45700" anchor="ctr"/>
          <a:lstStyle/>
          <a:p>
            <a:pPr>
              <a:buClr>
                <a:srgbClr val="000000"/>
              </a:buClr>
              <a:buSzPts val="1800"/>
              <a:buFont typeface="Calibri" pitchFamily="34" charset="0"/>
              <a:buNone/>
            </a:pPr>
            <a:endParaRPr lang="en-US" sz="18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35845" name="Google Shape;228;p18"/>
          <p:cNvSpPr>
            <a:spLocks noChangeArrowheads="1"/>
          </p:cNvSpPr>
          <p:nvPr/>
        </p:nvSpPr>
        <p:spPr bwMode="auto">
          <a:xfrm>
            <a:off x="10791825" y="196850"/>
            <a:ext cx="925513" cy="925513"/>
          </a:xfrm>
          <a:prstGeom prst="ellipse">
            <a:avLst/>
          </a:prstGeom>
          <a:solidFill>
            <a:srgbClr val="EEB943"/>
          </a:solidFill>
          <a:ln w="9525">
            <a:noFill/>
            <a:round/>
            <a:headEnd/>
            <a:tailEnd/>
          </a:ln>
        </p:spPr>
        <p:txBody>
          <a:bodyPr lIns="45700" tIns="45700" rIns="45700" bIns="45700" anchor="ctr"/>
          <a:lstStyle/>
          <a:p>
            <a:pPr>
              <a:buClr>
                <a:srgbClr val="000000"/>
              </a:buClr>
              <a:buSzPts val="1800"/>
              <a:buFont typeface="Calibri" pitchFamily="34" charset="0"/>
              <a:buNone/>
            </a:pPr>
            <a:endParaRPr lang="en-US" sz="18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pic>
        <p:nvPicPr>
          <p:cNvPr id="35846" name="Google Shape;233;p18" descr="Image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1763" y="347663"/>
            <a:ext cx="1022350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5874" name="Group 34"/>
          <p:cNvGraphicFramePr>
            <a:graphicFrameLocks noGrp="1"/>
          </p:cNvGraphicFramePr>
          <p:nvPr/>
        </p:nvGraphicFramePr>
        <p:xfrm>
          <a:off x="825500" y="1314450"/>
          <a:ext cx="10561638" cy="5607050"/>
        </p:xfrm>
        <a:graphic>
          <a:graphicData uri="http://schemas.openxmlformats.org/drawingml/2006/table">
            <a:tbl>
              <a:tblPr/>
              <a:tblGrid>
                <a:gridCol w="1760538"/>
                <a:gridCol w="1616075"/>
                <a:gridCol w="1719262"/>
                <a:gridCol w="1851025"/>
                <a:gridCol w="1490663"/>
                <a:gridCol w="2124075"/>
              </a:tblGrid>
              <a:tr h="455613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Створює письмові висловлювання (2 клас)</a:t>
                      </a: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95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Обов’язковий результат навчання 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Фронтальна робота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Робота з парах чи групах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Індивідуальна робота з допомогою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батьків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Онлайн-застосунки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Онлайн-ідеї для роботи в синхронному режимі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6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створює невеликі та нескладні за змістом висловлювання, записує їх; [2 МОВ 3.1]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1. Письмові відповіді на запитання (прості питання репродуктивного характеру. 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/>
                      </a:r>
                      <a:b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</a:b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2. Доповни речення.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3. Розповідь за картинками.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4. Складання розповіді за планом.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5. Щоденник вражень.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/>
                      </a:r>
                      <a:b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</a:b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1. Складання списків.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2. Завдання на вписування з підказок потрібних слів.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3. Тонкі й товсті запитання: запитання репродуктивного характеру, запитання на аргументацію.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4. Складання короткої розповіді з подальшим записом.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1. Оформлення сімейного фотоальбому.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2. Участь у конкурсах, наприклад дитячих журналів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3. Листування з однолітками чи родичами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4. Написання відгуків (коментарів) після перегляду мультфільмів.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5. Створення листівок.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1.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Google Classroom</a:t>
                      </a: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2.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Paddlet</a:t>
                      </a: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3. Застосунок “Вивчаю - не чекаю”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4. Опитування в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Google Forms.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5.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Canva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1. Письмові загадки: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2.Запитання-відповідь.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«Напиши запитання, які ти хочеш поставити своїм однокласникам. Вчитель під час уроку демонструє запитання, а діти  набирають відповіді у чаті.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1000</Words>
  <Application>Microsoft Office PowerPoint</Application>
  <PresentationFormat>Произвольный</PresentationFormat>
  <Paragraphs>177</Paragraphs>
  <Slides>25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Calibri</vt:lpstr>
      <vt:lpstr>Comfortaa Medium</vt:lpstr>
      <vt:lpstr>Oswald</vt:lpstr>
      <vt:lpstr>Arial Black</vt:lpstr>
      <vt:lpstr>+mj-lt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ostap_dv@ukr.net</cp:lastModifiedBy>
  <cp:revision>37</cp:revision>
  <dcterms:modified xsi:type="dcterms:W3CDTF">2024-05-18T10:52:25Z</dcterms:modified>
</cp:coreProperties>
</file>